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91" r:id="rId3"/>
    <p:sldId id="260" r:id="rId4"/>
    <p:sldId id="261" r:id="rId5"/>
    <p:sldId id="263" r:id="rId6"/>
    <p:sldId id="270" r:id="rId7"/>
    <p:sldId id="278" r:id="rId8"/>
    <p:sldId id="280" r:id="rId9"/>
    <p:sldId id="279" r:id="rId10"/>
    <p:sldId id="281" r:id="rId11"/>
    <p:sldId id="282" r:id="rId12"/>
    <p:sldId id="264" r:id="rId13"/>
    <p:sldId id="274" r:id="rId14"/>
    <p:sldId id="285" r:id="rId15"/>
    <p:sldId id="283" r:id="rId16"/>
    <p:sldId id="286" r:id="rId17"/>
    <p:sldId id="287" r:id="rId18"/>
    <p:sldId id="284" r:id="rId19"/>
    <p:sldId id="273" r:id="rId20"/>
    <p:sldId id="271" r:id="rId21"/>
    <p:sldId id="265" r:id="rId22"/>
    <p:sldId id="269" r:id="rId23"/>
    <p:sldId id="262" r:id="rId24"/>
    <p:sldId id="268" r:id="rId25"/>
    <p:sldId id="288" r:id="rId26"/>
    <p:sldId id="289" r:id="rId27"/>
    <p:sldId id="290" r:id="rId28"/>
    <p:sldId id="277" r:id="rId29"/>
  </p:sldIdLst>
  <p:sldSz cx="12192000" cy="6858000"/>
  <p:notesSz cx="6858000" cy="9144000"/>
  <p:embeddedFontLst>
    <p:embeddedFont>
      <p:font typeface="MiSans Normal" panose="00000500000000000000" pitchFamily="2" charset="-122"/>
      <p:regular r:id="rId35"/>
    </p:embeddedFont>
    <p:embeddedFont>
      <p:font typeface="思源宋体 CN Heavy" panose="02020900000000000000" pitchFamily="18" charset="-122"/>
      <p:bold r:id="rId36"/>
    </p:embeddedFont>
    <p:embeddedFont>
      <p:font typeface="黑体" panose="02010609060101010101" charset="-122"/>
      <p:regular r:id="rId37"/>
    </p:embeddedFont>
    <p:embeddedFont>
      <p:font typeface="Calibri" panose="020F0502020204030204" charset="0"/>
      <p:regular r:id="rId38"/>
      <p:bold r:id="rId39"/>
      <p:italic r:id="rId40"/>
      <p:boldItalic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pos="256" userDrawn="1">
          <p15:clr>
            <a:srgbClr val="A4A3A4"/>
          </p15:clr>
        </p15:guide>
        <p15:guide id="5" orient="horz" pos="354" userDrawn="1">
          <p15:clr>
            <a:srgbClr val="A4A3A4"/>
          </p15:clr>
        </p15:guide>
        <p15:guide id="6" orient="horz" pos="822" userDrawn="1">
          <p15:clr>
            <a:srgbClr val="A4A3A4"/>
          </p15:clr>
        </p15:guide>
        <p15:guide id="7" orient="horz" pos="40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3537"/>
    <a:srgbClr val="417F54"/>
    <a:srgbClr val="7FC2B9"/>
    <a:srgbClr val="B8E9E3"/>
    <a:srgbClr val="91373F"/>
    <a:srgbClr val="AB353D"/>
    <a:srgbClr val="3D7F5D"/>
    <a:srgbClr val="AC313F"/>
    <a:srgbClr val="9E202E"/>
    <a:srgbClr val="408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56" y="312"/>
      </p:cViewPr>
      <p:guideLst>
        <p:guide orient="horz" pos="2160"/>
        <p:guide pos="3840"/>
        <p:guide pos="7469"/>
        <p:guide pos="256"/>
        <p:guide orient="horz" pos="354"/>
        <p:guide orient="horz" pos="822"/>
        <p:guide orient="horz" pos="40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55.xml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slide" Target="slides/slide2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MiSans Normal" panose="00000500000000000000" pitchFamily="2" charset="-122"/>
              </a:rPr>
            </a:fld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MiSans Normal" panose="00000500000000000000" pitchFamily="2" charset="-122"/>
              </a:rPr>
            </a:fld>
            <a:endParaRPr lang="zh-CN" altLang="en-US">
              <a:ea typeface="MiSans Normal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MiSans Normal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MiSans Normal" panose="00000500000000000000" pitchFamily="2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MiSans Normal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MiSans Normal" panose="00000500000000000000" pitchFamily="2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96745" y="5797550"/>
            <a:ext cx="838200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02235" y="2730500"/>
            <a:ext cx="3600000" cy="403970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8489689" y="2892420"/>
            <a:ext cx="3600000" cy="387821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65" y="5403850"/>
            <a:ext cx="1764960" cy="1143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539492" y="5768430"/>
            <a:ext cx="5453742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标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45" y="1762486"/>
            <a:ext cx="4875785" cy="4466771"/>
          </a:xfrm>
          <a:prstGeom prst="rect">
            <a:avLst/>
          </a:prstGeom>
        </p:spPr>
      </p:pic>
      <p:pic>
        <p:nvPicPr>
          <p:cNvPr id="10" name="图片 9" descr="图标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75" y="6259"/>
            <a:ext cx="1930181" cy="14822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7013" y="5745991"/>
            <a:ext cx="5404041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卡通人物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31" y="1558563"/>
            <a:ext cx="5004605" cy="45740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5525770"/>
            <a:ext cx="12192000" cy="1332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76884" y="5965064"/>
            <a:ext cx="395373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10413868" y="4040512"/>
            <a:ext cx="1628941" cy="2661278"/>
            <a:chOff x="10125489" y="3561722"/>
            <a:chExt cx="1628941" cy="2661278"/>
          </a:xfrm>
        </p:grpSpPr>
        <p:sp>
          <p:nvSpPr>
            <p:cNvPr id="13" name="椭圆 12"/>
            <p:cNvSpPr/>
            <p:nvPr/>
          </p:nvSpPr>
          <p:spPr>
            <a:xfrm>
              <a:off x="10256117" y="5881949"/>
              <a:ext cx="1498313" cy="341051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5489" y="3561722"/>
              <a:ext cx="1498312" cy="2555107"/>
            </a:xfrm>
            <a:prstGeom prst="rect">
              <a:avLst/>
            </a:prstGeom>
          </p:spPr>
        </p:pic>
      </p:grpSp>
      <p:pic>
        <p:nvPicPr>
          <p:cNvPr id="9" name="图片 8" descr="图示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4" y="2138771"/>
            <a:ext cx="3306350" cy="42735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0" y="5777865"/>
            <a:ext cx="12192000" cy="108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>
            <a:grpSpLocks noChangeAspect="1"/>
          </p:cNvGrpSpPr>
          <p:nvPr userDrawn="1"/>
        </p:nvGrpSpPr>
        <p:grpSpPr>
          <a:xfrm>
            <a:off x="7701236" y="2870685"/>
            <a:ext cx="4320000" cy="3829029"/>
            <a:chOff x="6403296" y="1386690"/>
            <a:chExt cx="5453742" cy="4833920"/>
          </a:xfrm>
        </p:grpSpPr>
        <p:sp>
          <p:nvSpPr>
            <p:cNvPr id="4" name="椭圆 3"/>
            <p:cNvSpPr/>
            <p:nvPr/>
          </p:nvSpPr>
          <p:spPr>
            <a:xfrm>
              <a:off x="6403296" y="5471310"/>
              <a:ext cx="5453742" cy="749300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9014" y="1386690"/>
              <a:ext cx="5004826" cy="457810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13" name="椭圆 12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96745" y="5797550"/>
            <a:ext cx="838200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02235" y="2730500"/>
            <a:ext cx="3600000" cy="403970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8489689" y="2892420"/>
            <a:ext cx="3600000" cy="387821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65" y="5403850"/>
            <a:ext cx="1764960" cy="1143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20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3.png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43.xml"/><Relationship Id="rId1" Type="http://schemas.openxmlformats.org/officeDocument/2006/relationships/tags" Target="../tags/tag34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44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427" y="1765633"/>
            <a:ext cx="8165147" cy="3553460"/>
            <a:chOff x="2013427" y="980138"/>
            <a:chExt cx="8165147" cy="3553460"/>
          </a:xfrm>
        </p:grpSpPr>
        <p:sp>
          <p:nvSpPr>
            <p:cNvPr id="22" name="文本框 22" descr="7b0a20202020227461726765744d6f64756c65223a202270726f636573734f6e6c696e65466f6e7473220a7d0a"/>
            <p:cNvSpPr txBox="1"/>
            <p:nvPr/>
          </p:nvSpPr>
          <p:spPr>
            <a:xfrm>
              <a:off x="2013427" y="980138"/>
              <a:ext cx="8165147" cy="3553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6000" dirty="0">
                  <a:solidFill>
                    <a:srgbClr val="467959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老年人生活能力评估与康复训练</a:t>
              </a:r>
              <a:endParaRPr lang="zh-CN" altLang="en-US" sz="6000" dirty="0">
                <a:solidFill>
                  <a:srgbClr val="46795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60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26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757642" y="4195955"/>
                <a:ext cx="262187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802743" y="1786651"/>
            <a:ext cx="48837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六．老年活动的作用</a:t>
            </a:r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43666" y="2528594"/>
            <a:ext cx="2441636" cy="1800810"/>
            <a:chOff x="4096066" y="3356449"/>
            <a:chExt cx="2565898" cy="1800810"/>
          </a:xfrm>
        </p:grpSpPr>
        <p:grpSp>
          <p:nvGrpSpPr>
            <p:cNvPr id="19" name="组合 18"/>
            <p:cNvGrpSpPr/>
            <p:nvPr/>
          </p:nvGrpSpPr>
          <p:grpSpPr>
            <a:xfrm>
              <a:off x="4096066" y="3356449"/>
              <a:ext cx="2443745" cy="739921"/>
              <a:chOff x="4165777" y="3356449"/>
              <a:chExt cx="2443745" cy="73992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905432" y="3356449"/>
                <a:ext cx="170409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dirty="0"/>
                  <a:t>保持良好情绪</a:t>
                </a:r>
                <a:endParaRPr lang="zh-CN" altLang="zh-CN" dirty="0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096066" y="4417339"/>
              <a:ext cx="2565898" cy="739920"/>
              <a:chOff x="4165777" y="3356450"/>
              <a:chExt cx="2565898" cy="73992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905430" y="3356450"/>
                <a:ext cx="182624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dirty="0"/>
                  <a:t>促进身体健康</a:t>
                </a:r>
                <a:endParaRPr lang="zh-CN" altLang="zh-CN" dirty="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5623" y="397524"/>
            <a:ext cx="11375945" cy="1412010"/>
            <a:chOff x="349477" y="620680"/>
            <a:chExt cx="11375945" cy="1412010"/>
          </a:xfrm>
        </p:grpSpPr>
        <p:sp>
          <p:nvSpPr>
            <p:cNvPr id="4" name="矩形: 圆角 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25422" y="647695"/>
              <a:ext cx="10800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老年人活动的相关概念与基础知识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71902" y="2527965"/>
            <a:ext cx="2720370" cy="1800810"/>
            <a:chOff x="4096066" y="3356449"/>
            <a:chExt cx="2720370" cy="1800810"/>
          </a:xfrm>
        </p:grpSpPr>
        <p:grpSp>
          <p:nvGrpSpPr>
            <p:cNvPr id="7" name="组合 6"/>
            <p:cNvGrpSpPr/>
            <p:nvPr/>
          </p:nvGrpSpPr>
          <p:grpSpPr>
            <a:xfrm>
              <a:off x="4096066" y="3356449"/>
              <a:ext cx="2720370" cy="739921"/>
              <a:chOff x="4165777" y="3356449"/>
              <a:chExt cx="2720370" cy="73992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905431" y="3356449"/>
                <a:ext cx="19807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dirty="0"/>
                  <a:t>提高思维能力</a:t>
                </a:r>
                <a:endParaRPr lang="zh-CN" altLang="zh-CN" dirty="0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096066" y="4417339"/>
              <a:ext cx="2541746" cy="739920"/>
              <a:chOff x="4165777" y="3356450"/>
              <a:chExt cx="2541746" cy="73992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905430" y="3356450"/>
                <a:ext cx="180209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dirty="0"/>
                  <a:t>促进自我实现</a:t>
                </a:r>
                <a:endParaRPr lang="zh-CN" altLang="zh-CN" dirty="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04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9342114" y="2527965"/>
            <a:ext cx="2669072" cy="739921"/>
            <a:chOff x="4165777" y="3356449"/>
            <a:chExt cx="2720370" cy="739921"/>
          </a:xfrm>
        </p:grpSpPr>
        <p:sp>
          <p:nvSpPr>
            <p:cNvPr id="32" name="文本框 31"/>
            <p:cNvSpPr txBox="1"/>
            <p:nvPr/>
          </p:nvSpPr>
          <p:spPr>
            <a:xfrm>
              <a:off x="4905431" y="3356449"/>
              <a:ext cx="19807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dirty="0"/>
                <a:t>建立支持网络</a:t>
              </a:r>
              <a:endParaRPr lang="zh-CN" altLang="zh-CN" dirty="0"/>
            </a:p>
          </p:txBody>
        </p:sp>
        <p:sp>
          <p:nvSpPr>
            <p:cNvPr id="33" name="椭圆 32"/>
            <p:cNvSpPr/>
            <p:nvPr/>
          </p:nvSpPr>
          <p:spPr>
            <a:xfrm>
              <a:off x="4165777" y="3407516"/>
              <a:ext cx="688854" cy="688854"/>
            </a:xfrm>
            <a:prstGeom prst="ellipse">
              <a:avLst/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 bwMode="auto">
          <a:xfrm>
            <a:off x="6095999" y="2758587"/>
            <a:ext cx="5480575" cy="212365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社交的相关概念、</a:t>
            </a:r>
            <a:endParaRPr lang="en-US" altLang="zh-CN" sz="4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ctr"/>
            <a:r>
              <a:rPr lang="zh-CN" altLang="en-US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老年人社交能力评估</a:t>
            </a:r>
            <a:endParaRPr lang="zh-CN" altLang="en-US" sz="4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>
              <a:buClrTx/>
              <a:buSzTx/>
              <a:buFontTx/>
            </a:pPr>
            <a:endParaRPr lang="en-US" altLang="zh-CN" sz="4400" dirty="0">
              <a:solidFill>
                <a:srgbClr val="417F54"/>
              </a:solidFill>
              <a:effectLst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MiSans Normal" panose="00000500000000000000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95999" y="1636877"/>
            <a:ext cx="1109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02743" y="2443291"/>
            <a:ext cx="5843596" cy="1749743"/>
            <a:chOff x="4096066" y="3407516"/>
            <a:chExt cx="5843596" cy="1749743"/>
          </a:xfrm>
        </p:grpSpPr>
        <p:grpSp>
          <p:nvGrpSpPr>
            <p:cNvPr id="19" name="组合 18"/>
            <p:cNvGrpSpPr/>
            <p:nvPr/>
          </p:nvGrpSpPr>
          <p:grpSpPr>
            <a:xfrm>
              <a:off x="4096066" y="3407516"/>
              <a:ext cx="5843596" cy="688854"/>
              <a:chOff x="4165777" y="3407516"/>
              <a:chExt cx="5843596" cy="688854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905431" y="3551888"/>
                <a:ext cx="51039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latin typeface="黑体" panose="02010609060101010101" charset="-122"/>
                    <a:ea typeface="黑体" panose="02010609060101010101" charset="-122"/>
                  </a:rPr>
                  <a:t>(</a:t>
                </a:r>
                <a:r>
                  <a:rPr lang="zh-CN" altLang="zh-CN" sz="2000" dirty="0">
                    <a:latin typeface="黑体" panose="02010609060101010101" charset="-122"/>
                    <a:ea typeface="黑体" panose="02010609060101010101" charset="-122"/>
                  </a:rPr>
                  <a:t>一</a:t>
                </a:r>
                <a:r>
                  <a:rPr lang="en-US" altLang="zh-CN" sz="2000" dirty="0">
                    <a:latin typeface="黑体" panose="02010609060101010101" charset="-122"/>
                    <a:ea typeface="黑体" panose="02010609060101010101" charset="-122"/>
                  </a:rPr>
                  <a:t>)</a:t>
                </a:r>
                <a:r>
                  <a:rPr lang="zh-CN" altLang="zh-CN" sz="2000" dirty="0">
                    <a:latin typeface="黑体" panose="02010609060101010101" charset="-122"/>
                    <a:ea typeface="黑体" panose="02010609060101010101" charset="-122"/>
                  </a:rPr>
                  <a:t>社交的概念</a:t>
                </a:r>
                <a:endParaRPr lang="zh-CN" altLang="zh-CN" sz="2000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096066" y="4468405"/>
              <a:ext cx="5843596" cy="688854"/>
              <a:chOff x="4165777" y="3407516"/>
              <a:chExt cx="5843596" cy="68885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905431" y="3551888"/>
                <a:ext cx="51039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latin typeface="黑体" panose="02010609060101010101" charset="-122"/>
                    <a:ea typeface="黑体" panose="02010609060101010101" charset="-122"/>
                  </a:rPr>
                  <a:t>(</a:t>
                </a:r>
                <a:r>
                  <a:rPr lang="zh-CN" altLang="zh-CN" sz="2000" dirty="0">
                    <a:latin typeface="黑体" panose="02010609060101010101" charset="-122"/>
                    <a:ea typeface="黑体" panose="02010609060101010101" charset="-122"/>
                  </a:rPr>
                  <a:t>二</a:t>
                </a:r>
                <a:r>
                  <a:rPr lang="en-US" altLang="zh-CN" sz="2000" dirty="0">
                    <a:latin typeface="黑体" panose="02010609060101010101" charset="-122"/>
                    <a:ea typeface="黑体" panose="02010609060101010101" charset="-122"/>
                  </a:rPr>
                  <a:t>)</a:t>
                </a:r>
                <a:r>
                  <a:rPr lang="zh-CN" altLang="zh-CN" sz="2000" dirty="0">
                    <a:latin typeface="黑体" panose="02010609060101010101" charset="-122"/>
                    <a:ea typeface="黑体" panose="02010609060101010101" charset="-122"/>
                  </a:rPr>
                  <a:t>社交的意义</a:t>
                </a:r>
                <a:endParaRPr lang="zh-CN" altLang="zh-CN" sz="2000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07534" y="562624"/>
            <a:ext cx="7403612" cy="576000"/>
            <a:chOff x="349477" y="620680"/>
            <a:chExt cx="6597234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56628" y="647070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社交的相关概念、老年人社交能力评估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542397" y="4647755"/>
            <a:ext cx="6096000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zh-CN" sz="2000" dirty="0">
                <a:latin typeface="黑体" panose="02010609060101010101" charset="-122"/>
                <a:ea typeface="黑体" panose="02010609060101010101" charset="-122"/>
              </a:rPr>
              <a:t>社交的功能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02743" y="1786651"/>
            <a:ext cx="2492990" cy="3425654"/>
            <a:chOff x="3802743" y="1786651"/>
            <a:chExt cx="2492990" cy="3425654"/>
          </a:xfrm>
        </p:grpSpPr>
        <p:sp>
          <p:nvSpPr>
            <p:cNvPr id="15" name="文本框 14"/>
            <p:cNvSpPr txBox="1"/>
            <p:nvPr/>
          </p:nvSpPr>
          <p:spPr>
            <a:xfrm>
              <a:off x="3802743" y="178665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0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一．社交的相关概念</a:t>
              </a:r>
              <a:endParaRPr lang="zh-CN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802743" y="4565069"/>
              <a:ext cx="655036" cy="647236"/>
            </a:xfrm>
            <a:prstGeom prst="ellipse">
              <a:avLst/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53543" y="2579661"/>
            <a:ext cx="5843596" cy="1749743"/>
            <a:chOff x="4096066" y="3407516"/>
            <a:chExt cx="5843596" cy="1749743"/>
          </a:xfrm>
        </p:grpSpPr>
        <p:grpSp>
          <p:nvGrpSpPr>
            <p:cNvPr id="19" name="组合 18"/>
            <p:cNvGrpSpPr/>
            <p:nvPr/>
          </p:nvGrpSpPr>
          <p:grpSpPr>
            <a:xfrm>
              <a:off x="4096066" y="3407516"/>
              <a:ext cx="5843596" cy="688854"/>
              <a:chOff x="4165777" y="3407516"/>
              <a:chExt cx="5843596" cy="688854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905431" y="3500533"/>
                <a:ext cx="5103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dirty="0">
                    <a:latin typeface="黑体" panose="02010609060101010101" charset="-122"/>
                    <a:ea typeface="黑体" panose="02010609060101010101" charset="-122"/>
                  </a:rPr>
                  <a:t>（一）</a:t>
                </a:r>
                <a:r>
                  <a:rPr lang="zh-TW" altLang="zh-CN" dirty="0">
                    <a:latin typeface="黑体" panose="02010609060101010101" charset="-122"/>
                    <a:ea typeface="黑体" panose="02010609060101010101" charset="-122"/>
                  </a:rPr>
                  <a:t>老年人社交网络量表 </a:t>
                </a:r>
                <a:endParaRPr lang="zh-CN" altLang="zh-CN" sz="2000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096066" y="4468405"/>
              <a:ext cx="5843596" cy="688854"/>
              <a:chOff x="4165777" y="3407516"/>
              <a:chExt cx="5843596" cy="68885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905431" y="3567277"/>
                <a:ext cx="510394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dirty="0">
                    <a:latin typeface="黑体" panose="02010609060101010101" charset="-122"/>
                    <a:ea typeface="黑体" panose="02010609060101010101" charset="-122"/>
                  </a:rPr>
                  <a:t>（二）</a:t>
                </a:r>
                <a:r>
                  <a:rPr lang="en-US" altLang="zh-CN" dirty="0">
                    <a:latin typeface="黑体" panose="02010609060101010101" charset="-122"/>
                    <a:ea typeface="黑体" panose="02010609060101010101" charset="-122"/>
                  </a:rPr>
                  <a:t>Lubben </a:t>
                </a:r>
                <a:r>
                  <a:rPr lang="zh-CN" altLang="zh-CN" dirty="0">
                    <a:latin typeface="黑体" panose="02010609060101010101" charset="-122"/>
                    <a:ea typeface="黑体" panose="02010609060101010101" charset="-122"/>
                  </a:rPr>
                  <a:t>社交网络量表</a:t>
                </a:r>
                <a:endParaRPr lang="zh-CN" altLang="zh-CN" sz="2000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07534" y="562624"/>
            <a:ext cx="7403612" cy="576000"/>
            <a:chOff x="349477" y="620680"/>
            <a:chExt cx="6597234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56628" y="647070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社交的相关概念、老年人社交能力评估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802743" y="1786651"/>
            <a:ext cx="5894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二．老年人社会交往能力的评估 </a:t>
            </a:r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 bwMode="auto">
          <a:xfrm>
            <a:off x="6095999" y="2758587"/>
            <a:ext cx="5480575" cy="280076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老年人社交行为训练与注意事项</a:t>
            </a:r>
            <a:endParaRPr lang="en-US" altLang="zh-CN" sz="4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endParaRPr lang="zh-CN" altLang="en-US" sz="4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>
              <a:buClrTx/>
              <a:buSzTx/>
              <a:buFontTx/>
            </a:pPr>
            <a:endParaRPr lang="en-US" altLang="zh-CN" sz="4400" dirty="0">
              <a:solidFill>
                <a:srgbClr val="417F54"/>
              </a:solidFill>
              <a:effectLst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MiSans Normal" panose="00000500000000000000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95999" y="1636877"/>
            <a:ext cx="1120820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>
            <p:custDataLst>
              <p:tags r:id="rId1"/>
            </p:custDataLst>
          </p:nvPr>
        </p:nvGrpSpPr>
        <p:grpSpPr>
          <a:xfrm>
            <a:off x="677865" y="1796027"/>
            <a:ext cx="6300000" cy="4281665"/>
            <a:chOff x="677865" y="1534770"/>
            <a:chExt cx="6300000" cy="4281665"/>
          </a:xfrm>
        </p:grpSpPr>
        <p:grpSp>
          <p:nvGrpSpPr>
            <p:cNvPr id="6" name="组合 5"/>
            <p:cNvGrpSpPr/>
            <p:nvPr/>
          </p:nvGrpSpPr>
          <p:grpSpPr>
            <a:xfrm>
              <a:off x="677865" y="1534770"/>
              <a:ext cx="6300000" cy="1163955"/>
              <a:chOff x="495049" y="1752601"/>
              <a:chExt cx="6300000" cy="1163955"/>
            </a:xfrm>
          </p:grpSpPr>
          <p:sp>
            <p:nvSpPr>
              <p:cNvPr id="17" name="矩形: 圆角 16"/>
              <p:cNvSpPr/>
              <p:nvPr>
                <p:custDataLst>
                  <p:tags r:id="rId2"/>
                </p:custDataLst>
              </p:nvPr>
            </p:nvSpPr>
            <p:spPr>
              <a:xfrm>
                <a:off x="495049" y="1752601"/>
                <a:ext cx="6300000" cy="1163955"/>
              </a:xfrm>
              <a:prstGeom prst="roundRect">
                <a:avLst>
                  <a:gd name="adj" fmla="val 11900"/>
                </a:avLst>
              </a:prstGeom>
              <a:solidFill>
                <a:schemeClr val="bg1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732719" y="1990291"/>
                <a:ext cx="5958840" cy="688854"/>
                <a:chOff x="6413500" y="1728503"/>
                <a:chExt cx="5958840" cy="688854"/>
              </a:xfrm>
            </p:grpSpPr>
            <p:sp>
              <p:nvSpPr>
                <p:cNvPr id="19" name="文本框 18"/>
                <p:cNvSpPr txBox="1"/>
                <p:nvPr>
                  <p:custDataLst>
                    <p:tags r:id="rId3"/>
                  </p:custDataLst>
                </p:nvPr>
              </p:nvSpPr>
              <p:spPr>
                <a:xfrm>
                  <a:off x="7153275" y="1794875"/>
                  <a:ext cx="5219065" cy="4818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黑体" panose="02010609060101010101" charset="-122"/>
                      <a:ea typeface="黑体" panose="02010609060101010101" charset="-122"/>
                      <a:cs typeface="MiSans Normal" panose="00000500000000000000" pitchFamily="2" charset="-122"/>
                      <a:sym typeface="MiSans Normal" panose="00000500000000000000" pitchFamily="2" charset="-122"/>
                    </a:rPr>
                    <a:t>场所选择</a:t>
                  </a:r>
                  <a:endParaRPr kumimoji="0" lang="zh-CN" altLang="en-US" sz="20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黑体" panose="02010609060101010101" charset="-122"/>
                    <a:ea typeface="黑体" panose="02010609060101010101" charset="-122"/>
                    <a:sym typeface="+mn-ea"/>
                  </a:endParaRPr>
                </a:p>
              </p:txBody>
            </p:sp>
            <p:sp>
              <p:nvSpPr>
                <p:cNvPr id="20" name="椭圆 19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rgbClr val="417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01</a:t>
                  </a:r>
                  <a:endPara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677865" y="3093625"/>
              <a:ext cx="6299835" cy="1163955"/>
              <a:chOff x="495049" y="1752601"/>
              <a:chExt cx="6299835" cy="1163955"/>
            </a:xfrm>
          </p:grpSpPr>
          <p:sp>
            <p:nvSpPr>
              <p:cNvPr id="13" name="矩形: 圆角 12"/>
              <p:cNvSpPr/>
              <p:nvPr>
                <p:custDataLst>
                  <p:tags r:id="rId5"/>
                </p:custDataLst>
              </p:nvPr>
            </p:nvSpPr>
            <p:spPr>
              <a:xfrm>
                <a:off x="495049" y="1752601"/>
                <a:ext cx="6299835" cy="1163955"/>
              </a:xfrm>
              <a:prstGeom prst="roundRect">
                <a:avLst>
                  <a:gd name="adj" fmla="val 11900"/>
                </a:avLst>
              </a:prstGeom>
              <a:solidFill>
                <a:srgbClr val="417F54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732719" y="1990291"/>
                <a:ext cx="5985509" cy="688854"/>
                <a:chOff x="6413500" y="1728503"/>
                <a:chExt cx="5985509" cy="688854"/>
              </a:xfrm>
            </p:grpSpPr>
            <p:sp>
              <p:nvSpPr>
                <p:cNvPr id="15" name="文本框 14"/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7179009" y="1872735"/>
                  <a:ext cx="522000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zh-CN" sz="2000" dirty="0">
                      <a:latin typeface="黑体" panose="02010609060101010101" charset="-122"/>
                      <a:ea typeface="黑体" panose="02010609060101010101" charset="-122"/>
                    </a:rPr>
                    <a:t>训练时间的安排</a:t>
                  </a:r>
                  <a:endParaRPr lang="zh-CN" altLang="zh-CN" sz="2000" dirty="0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6" name="椭圆 1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rgbClr val="417F54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02</a:t>
                  </a:r>
                  <a:endParaRPr lang="zh-CN" altLang="en-US" dirty="0">
                    <a:solidFill>
                      <a:srgbClr val="417F5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677865" y="4652480"/>
              <a:ext cx="6299835" cy="1163955"/>
              <a:chOff x="495049" y="1752601"/>
              <a:chExt cx="6299835" cy="1163955"/>
            </a:xfrm>
          </p:grpSpPr>
          <p:sp>
            <p:nvSpPr>
              <p:cNvPr id="9" name="矩形: 圆角 8"/>
              <p:cNvSpPr/>
              <p:nvPr>
                <p:custDataLst>
                  <p:tags r:id="rId8"/>
                </p:custDataLst>
              </p:nvPr>
            </p:nvSpPr>
            <p:spPr>
              <a:xfrm>
                <a:off x="495049" y="1752601"/>
                <a:ext cx="6299835" cy="1163955"/>
              </a:xfrm>
              <a:prstGeom prst="roundRect">
                <a:avLst>
                  <a:gd name="adj" fmla="val 11900"/>
                </a:avLst>
              </a:prstGeom>
              <a:solidFill>
                <a:schemeClr val="bg1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32719" y="1990291"/>
                <a:ext cx="5984574" cy="688854"/>
                <a:chOff x="6413500" y="1728503"/>
                <a:chExt cx="5984574" cy="688854"/>
              </a:xfrm>
            </p:grpSpPr>
            <p:sp>
              <p:nvSpPr>
                <p:cNvPr id="11" name="文本框 10"/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7179009" y="1888124"/>
                  <a:ext cx="521906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TW" altLang="zh-CN" sz="2000" dirty="0">
                      <a:latin typeface="黑体" panose="02010609060101010101" charset="-122"/>
                      <a:ea typeface="黑体" panose="02010609060101010101" charset="-122"/>
                    </a:rPr>
                    <a:t>训练的基本步骤</a:t>
                  </a:r>
                  <a:endParaRPr lang="zh-CN" altLang="zh-CN" sz="2000" dirty="0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2" name="椭圆 11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rgbClr val="417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03</a:t>
                  </a:r>
                  <a:endPara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407533" y="562624"/>
            <a:ext cx="8791885" cy="576000"/>
            <a:chOff x="349477" y="620680"/>
            <a:chExt cx="8791885" cy="576000"/>
          </a:xfrm>
        </p:grpSpPr>
        <p:sp>
          <p:nvSpPr>
            <p:cNvPr id="26" name="矩形: 圆角 25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05648" y="647070"/>
              <a:ext cx="81357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老年人社交行为训练与注意事项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15535" y="1210335"/>
            <a:ext cx="813571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2000" dirty="0">
                <a:solidFill>
                  <a:srgbClr val="417F54"/>
                </a:solidFill>
                <a:latin typeface="黑体" panose="02010609060101010101" charset="-122"/>
                <a:ea typeface="黑体" panose="02010609060101010101" charset="-122"/>
              </a:rPr>
              <a:t>一．社交行为训练</a:t>
            </a:r>
            <a:endParaRPr lang="zh-CN" altLang="zh-CN" sz="2000" dirty="0">
              <a:solidFill>
                <a:srgbClr val="417F54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07533" y="562624"/>
            <a:ext cx="8791885" cy="576000"/>
            <a:chOff x="349477" y="620680"/>
            <a:chExt cx="8791885" cy="576000"/>
          </a:xfrm>
        </p:grpSpPr>
        <p:sp>
          <p:nvSpPr>
            <p:cNvPr id="26" name="矩形: 圆角 25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05648" y="647070"/>
              <a:ext cx="81357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老年人社交行为训练与注意事项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15535" y="1210335"/>
            <a:ext cx="813571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000" dirty="0">
                <a:solidFill>
                  <a:srgbClr val="417F54"/>
                </a:solidFill>
                <a:latin typeface="黑体" panose="02010609060101010101" charset="-122"/>
                <a:ea typeface="黑体" panose="02010609060101010101" charset="-122"/>
              </a:rPr>
              <a:t>二．</a:t>
            </a:r>
            <a:r>
              <a:rPr lang="zh-TW" altLang="zh-CN" sz="2000" dirty="0">
                <a:solidFill>
                  <a:srgbClr val="417F54"/>
                </a:solidFill>
                <a:latin typeface="黑体" panose="02010609060101010101" charset="-122"/>
                <a:ea typeface="黑体" panose="02010609060101010101" charset="-122"/>
              </a:rPr>
              <a:t>老年人社交行为训练过程的</a:t>
            </a:r>
            <a:r>
              <a:rPr lang="zh-CN" altLang="zh-CN" sz="2000" dirty="0">
                <a:solidFill>
                  <a:srgbClr val="417F54"/>
                </a:solidFill>
                <a:latin typeface="黑体" panose="02010609060101010101" charset="-122"/>
                <a:ea typeface="黑体" panose="02010609060101010101" charset="-122"/>
              </a:rPr>
              <a:t>注意事项</a:t>
            </a:r>
            <a:endParaRPr lang="zh-CN" altLang="zh-CN" sz="2000" dirty="0">
              <a:solidFill>
                <a:srgbClr val="417F54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677865" y="1796027"/>
            <a:ext cx="6300000" cy="4281665"/>
            <a:chOff x="677865" y="1534770"/>
            <a:chExt cx="6300000" cy="4281665"/>
          </a:xfrm>
        </p:grpSpPr>
        <p:grpSp>
          <p:nvGrpSpPr>
            <p:cNvPr id="4" name="组合 3"/>
            <p:cNvGrpSpPr/>
            <p:nvPr/>
          </p:nvGrpSpPr>
          <p:grpSpPr>
            <a:xfrm>
              <a:off x="677865" y="1534770"/>
              <a:ext cx="6300000" cy="1163955"/>
              <a:chOff x="495049" y="1752601"/>
              <a:chExt cx="6300000" cy="1163955"/>
            </a:xfrm>
          </p:grpSpPr>
          <p:sp>
            <p:nvSpPr>
              <p:cNvPr id="34" name="矩形: 圆角 33"/>
              <p:cNvSpPr/>
              <p:nvPr>
                <p:custDataLst>
                  <p:tags r:id="rId2"/>
                </p:custDataLst>
              </p:nvPr>
            </p:nvSpPr>
            <p:spPr>
              <a:xfrm>
                <a:off x="495049" y="1752601"/>
                <a:ext cx="6300000" cy="1163955"/>
              </a:xfrm>
              <a:prstGeom prst="roundRect">
                <a:avLst>
                  <a:gd name="adj" fmla="val 11900"/>
                </a:avLst>
              </a:prstGeom>
              <a:solidFill>
                <a:schemeClr val="bg1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732719" y="1990291"/>
                <a:ext cx="5958840" cy="688854"/>
                <a:chOff x="6413500" y="1728503"/>
                <a:chExt cx="5958840" cy="688854"/>
              </a:xfrm>
            </p:grpSpPr>
            <p:sp>
              <p:nvSpPr>
                <p:cNvPr id="36" name="文本框 35"/>
                <p:cNvSpPr txBox="1"/>
                <p:nvPr>
                  <p:custDataLst>
                    <p:tags r:id="rId3"/>
                  </p:custDataLst>
                </p:nvPr>
              </p:nvSpPr>
              <p:spPr>
                <a:xfrm>
                  <a:off x="7153275" y="1794875"/>
                  <a:ext cx="5219065" cy="4818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黑体" panose="02010609060101010101" charset="-122"/>
                      <a:ea typeface="黑体" panose="02010609060101010101" charset="-122"/>
                      <a:cs typeface="MiSans Normal" panose="00000500000000000000" pitchFamily="2" charset="-122"/>
                      <a:sym typeface="MiSans Normal" panose="00000500000000000000" pitchFamily="2" charset="-122"/>
                    </a:rPr>
                    <a:t>语言沟通技巧</a:t>
                  </a:r>
                  <a:endParaRPr kumimoji="0" lang="zh-CN" altLang="en-US" sz="20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黑体" panose="02010609060101010101" charset="-122"/>
                    <a:ea typeface="黑体" panose="02010609060101010101" charset="-122"/>
                    <a:sym typeface="+mn-ea"/>
                  </a:endParaRPr>
                </a:p>
              </p:txBody>
            </p:sp>
            <p:sp>
              <p:nvSpPr>
                <p:cNvPr id="37" name="椭圆 36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rgbClr val="417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01</a:t>
                  </a:r>
                  <a:endPara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677865" y="3093625"/>
              <a:ext cx="6299835" cy="1163955"/>
              <a:chOff x="495049" y="1752601"/>
              <a:chExt cx="6299835" cy="1163955"/>
            </a:xfrm>
          </p:grpSpPr>
          <p:sp>
            <p:nvSpPr>
              <p:cNvPr id="30" name="矩形: 圆角 29"/>
              <p:cNvSpPr/>
              <p:nvPr>
                <p:custDataLst>
                  <p:tags r:id="rId5"/>
                </p:custDataLst>
              </p:nvPr>
            </p:nvSpPr>
            <p:spPr>
              <a:xfrm>
                <a:off x="495049" y="1752601"/>
                <a:ext cx="6299835" cy="1163955"/>
              </a:xfrm>
              <a:prstGeom prst="roundRect">
                <a:avLst>
                  <a:gd name="adj" fmla="val 11900"/>
                </a:avLst>
              </a:prstGeom>
              <a:solidFill>
                <a:srgbClr val="417F54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732719" y="1990291"/>
                <a:ext cx="5985509" cy="688854"/>
                <a:chOff x="6413500" y="1728503"/>
                <a:chExt cx="5985509" cy="688854"/>
              </a:xfrm>
            </p:grpSpPr>
            <p:sp>
              <p:nvSpPr>
                <p:cNvPr id="32" name="文本框 31"/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7179009" y="1872735"/>
                  <a:ext cx="522000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latin typeface="黑体" panose="02010609060101010101" charset="-122"/>
                      <a:ea typeface="黑体" panose="02010609060101010101" charset="-122"/>
                    </a:rPr>
                    <a:t>书信沟通技巧</a:t>
                  </a:r>
                  <a:endParaRPr lang="zh-CN" altLang="zh-CN" sz="2000" dirty="0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33" name="椭圆 32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rgbClr val="417F54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02</a:t>
                  </a:r>
                  <a:endParaRPr lang="zh-CN" altLang="en-US" dirty="0">
                    <a:solidFill>
                      <a:srgbClr val="417F5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677865" y="4652480"/>
              <a:ext cx="6299835" cy="1163955"/>
              <a:chOff x="495049" y="1752601"/>
              <a:chExt cx="6299835" cy="1163955"/>
            </a:xfrm>
          </p:grpSpPr>
          <p:sp>
            <p:nvSpPr>
              <p:cNvPr id="22" name="矩形: 圆角 21"/>
              <p:cNvSpPr/>
              <p:nvPr>
                <p:custDataLst>
                  <p:tags r:id="rId8"/>
                </p:custDataLst>
              </p:nvPr>
            </p:nvSpPr>
            <p:spPr>
              <a:xfrm>
                <a:off x="495049" y="1752601"/>
                <a:ext cx="6299835" cy="1163955"/>
              </a:xfrm>
              <a:prstGeom prst="roundRect">
                <a:avLst>
                  <a:gd name="adj" fmla="val 11900"/>
                </a:avLst>
              </a:prstGeom>
              <a:solidFill>
                <a:schemeClr val="bg1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732719" y="1990291"/>
                <a:ext cx="5984574" cy="688854"/>
                <a:chOff x="6413500" y="1728503"/>
                <a:chExt cx="5984574" cy="688854"/>
              </a:xfrm>
            </p:grpSpPr>
            <p:sp>
              <p:nvSpPr>
                <p:cNvPr id="24" name="文本框 23"/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7179009" y="1888124"/>
                  <a:ext cx="521906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dirty="0">
                      <a:latin typeface="黑体" panose="02010609060101010101" charset="-122"/>
                      <a:ea typeface="黑体" panose="02010609060101010101" charset="-122"/>
                    </a:rPr>
                    <a:t>网络社交技巧</a:t>
                  </a:r>
                  <a:endParaRPr lang="zh-CN" altLang="zh-CN" sz="2000" dirty="0"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29" name="椭圆 28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rgbClr val="417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03</a:t>
                  </a:r>
                  <a:endPara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 bwMode="auto">
          <a:xfrm>
            <a:off x="6095999" y="2758587"/>
            <a:ext cx="5480575" cy="14465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zh-CN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老年人社交活动辅助设施及辅助用品</a:t>
            </a:r>
            <a:endParaRPr lang="zh-CN" altLang="en-US" sz="4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95999" y="1636877"/>
            <a:ext cx="1120820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/>
          <p:cNvSpPr/>
          <p:nvPr/>
        </p:nvSpPr>
        <p:spPr>
          <a:xfrm>
            <a:off x="519321" y="1553029"/>
            <a:ext cx="5322678" cy="4601028"/>
          </a:xfrm>
          <a:prstGeom prst="roundRect">
            <a:avLst>
              <a:gd name="adj" fmla="val 3949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54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50003" y="1727201"/>
            <a:ext cx="5841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一．社区健身活动设施</a:t>
            </a:r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  <a:p>
            <a:endParaRPr lang="zh-CN" altLang="en-US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295338" y="2622712"/>
            <a:ext cx="5279708" cy="640665"/>
            <a:chOff x="994092" y="3929698"/>
            <a:chExt cx="5279708" cy="640665"/>
          </a:xfrm>
        </p:grpSpPr>
        <p:sp>
          <p:nvSpPr>
            <p:cNvPr id="24" name="圆角矩形 10"/>
            <p:cNvSpPr/>
            <p:nvPr/>
          </p:nvSpPr>
          <p:spPr>
            <a:xfrm>
              <a:off x="994092" y="3929698"/>
              <a:ext cx="5279708" cy="635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rgbClr val="417F54">
                  <a:alpha val="10000"/>
                </a:srgbClr>
              </a:solidFill>
            </a:ln>
            <a:effectLst>
              <a:outerShdw blurRad="127000" dist="50800" dir="2700000" algn="tl" rotWithShape="0">
                <a:srgbClr val="417F54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064578" y="3985588"/>
              <a:ext cx="4967922" cy="584775"/>
              <a:chOff x="1064578" y="4010700"/>
              <a:chExt cx="4967922" cy="584775"/>
            </a:xfrm>
          </p:grpSpPr>
          <p:sp>
            <p:nvSpPr>
              <p:cNvPr id="26" name="文本框 11"/>
              <p:cNvSpPr txBox="1"/>
              <p:nvPr/>
            </p:nvSpPr>
            <p:spPr>
              <a:xfrm>
                <a:off x="1064578" y="4010700"/>
                <a:ext cx="69707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rgbClr val="417F5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MiSans Normal" panose="00000500000000000000" pitchFamily="2" charset="-122"/>
                  </a:rPr>
                  <a:t>01 </a:t>
                </a:r>
                <a:endParaRPr lang="en-US" altLang="zh-CN" sz="32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</a:endParaRPr>
              </a:p>
            </p:txBody>
          </p:sp>
          <p:sp>
            <p:nvSpPr>
              <p:cNvPr id="27" name="文本框 7"/>
              <p:cNvSpPr txBox="1"/>
              <p:nvPr/>
            </p:nvSpPr>
            <p:spPr>
              <a:xfrm>
                <a:off x="1698150" y="4118422"/>
                <a:ext cx="43343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dirty="0">
                    <a:latin typeface="黑体" panose="02010609060101010101" charset="-122"/>
                    <a:ea typeface="黑体" panose="02010609060101010101" charset="-122"/>
                  </a:rPr>
                  <a:t>常见社区用健身器材的使用方法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MiSans Normal" panose="00000500000000000000" pitchFamily="2" charset="-122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295338" y="4067788"/>
            <a:ext cx="6103306" cy="678234"/>
            <a:chOff x="994092" y="3929698"/>
            <a:chExt cx="6103306" cy="678234"/>
          </a:xfrm>
        </p:grpSpPr>
        <p:sp>
          <p:nvSpPr>
            <p:cNvPr id="29" name="圆角矩形 10"/>
            <p:cNvSpPr/>
            <p:nvPr/>
          </p:nvSpPr>
          <p:spPr>
            <a:xfrm>
              <a:off x="994092" y="3929698"/>
              <a:ext cx="5279708" cy="635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rgbClr val="417F54">
                  <a:alpha val="10000"/>
                </a:srgbClr>
              </a:solidFill>
            </a:ln>
            <a:effectLst>
              <a:outerShdw blurRad="127000" dist="50800" dir="2700000" algn="tl" rotWithShape="0">
                <a:srgbClr val="417F54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064578" y="3961601"/>
              <a:ext cx="6032820" cy="646331"/>
              <a:chOff x="1064578" y="3986713"/>
              <a:chExt cx="6032820" cy="646331"/>
            </a:xfrm>
          </p:grpSpPr>
          <p:sp>
            <p:nvSpPr>
              <p:cNvPr id="31" name="文本框 11"/>
              <p:cNvSpPr txBox="1"/>
              <p:nvPr/>
            </p:nvSpPr>
            <p:spPr>
              <a:xfrm>
                <a:off x="1064578" y="4010700"/>
                <a:ext cx="69707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3200" dirty="0">
                    <a:solidFill>
                      <a:srgbClr val="9E3537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MiSans Normal" panose="00000500000000000000" pitchFamily="2" charset="-122"/>
                  </a:rPr>
                  <a:t>02 </a:t>
                </a:r>
                <a:endParaRPr lang="en-US" altLang="zh-CN" sz="3200" dirty="0">
                  <a:solidFill>
                    <a:srgbClr val="9E3537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</a:endParaRPr>
              </a:p>
            </p:txBody>
          </p:sp>
          <p:sp>
            <p:nvSpPr>
              <p:cNvPr id="32" name="文本框 7"/>
              <p:cNvSpPr txBox="1"/>
              <p:nvPr/>
            </p:nvSpPr>
            <p:spPr>
              <a:xfrm>
                <a:off x="1698150" y="3986713"/>
                <a:ext cx="53992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dirty="0"/>
                  <a:t>指导老年人使用社区健身设施运动的</a:t>
                </a:r>
                <a:endParaRPr lang="en-US" altLang="zh-CN" dirty="0"/>
              </a:p>
              <a:p>
                <a:r>
                  <a:rPr lang="zh-CN" altLang="zh-CN" dirty="0"/>
                  <a:t>注意事项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MiSans Normal" panose="00000500000000000000" pitchFamily="2" charset="-122"/>
                  <a:sym typeface="+mn-lt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07533" y="562624"/>
            <a:ext cx="6867909" cy="576000"/>
            <a:chOff x="349477" y="620680"/>
            <a:chExt cx="6867909" cy="576000"/>
          </a:xfrm>
        </p:grpSpPr>
        <p:sp>
          <p:nvSpPr>
            <p:cNvPr id="44" name="矩形: 圆角 4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05647" y="647070"/>
              <a:ext cx="62117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老年人社交活动辅助设施及辅助用品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732" y="1573948"/>
            <a:ext cx="1682648" cy="16365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362" y="4843639"/>
            <a:ext cx="1739424" cy="17686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463" y="3099319"/>
            <a:ext cx="1753336" cy="19681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20" y="4773077"/>
            <a:ext cx="1929411" cy="190154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462" y="4835247"/>
            <a:ext cx="1737537" cy="17270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21" y="3107140"/>
            <a:ext cx="1937734" cy="17168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9321" y="1579419"/>
            <a:ext cx="1946057" cy="1622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86" y="1567095"/>
            <a:ext cx="1737536" cy="174278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21409"/>
          <a:stretch>
            <a:fillRect/>
          </a:stretch>
        </p:blipFill>
        <p:spPr>
          <a:xfrm>
            <a:off x="9077837" y="2390287"/>
            <a:ext cx="2476807" cy="151821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7" t="16434"/>
          <a:stretch>
            <a:fillRect/>
          </a:stretch>
        </p:blipFill>
        <p:spPr>
          <a:xfrm>
            <a:off x="9077837" y="4319538"/>
            <a:ext cx="2476807" cy="173102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3362"/>
          <a:stretch>
            <a:fillRect/>
          </a:stretch>
        </p:blipFill>
        <p:spPr>
          <a:xfrm>
            <a:off x="6272585" y="4290385"/>
            <a:ext cx="2563954" cy="185024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598" y="2389927"/>
            <a:ext cx="2656941" cy="160637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728183" y="1896432"/>
            <a:ext cx="4458010" cy="2760052"/>
            <a:chOff x="6728183" y="1896432"/>
            <a:chExt cx="4458010" cy="2760052"/>
          </a:xfrm>
        </p:grpSpPr>
        <p:grpSp>
          <p:nvGrpSpPr>
            <p:cNvPr id="8" name="组合 7"/>
            <p:cNvGrpSpPr/>
            <p:nvPr/>
          </p:nvGrpSpPr>
          <p:grpSpPr>
            <a:xfrm>
              <a:off x="6728183" y="1896432"/>
              <a:ext cx="4458010" cy="562630"/>
              <a:chOff x="6728183" y="1896432"/>
              <a:chExt cx="4458010" cy="562630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6728183" y="1896432"/>
                <a:ext cx="1739904" cy="56263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effectLst>
                <a:outerShdw blurRad="127000" dist="127000" dir="5400000" algn="ctr" rotWithShape="0">
                  <a:srgbClr val="417F54">
                    <a:alpha val="15000"/>
                  </a:srgbClr>
                </a:outerShdw>
              </a:effectLst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3200">
                    <a:gradFill flip="none" rotWithShape="1">
                      <a:gsLst>
                        <a:gs pos="6000">
                          <a:srgbClr val="6E6BCA"/>
                        </a:gs>
                        <a:gs pos="96460">
                          <a:srgbClr val="5654B4"/>
                        </a:gs>
                        <a:gs pos="74000">
                          <a:srgbClr val="6E6BCA"/>
                        </a:gs>
                        <a:gs pos="39000">
                          <a:srgbClr val="5654B4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夹乒乓球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文本框 30"/>
              <p:cNvSpPr txBox="1"/>
              <p:nvPr/>
            </p:nvSpPr>
            <p:spPr>
              <a:xfrm>
                <a:off x="9446289" y="1896432"/>
                <a:ext cx="1739904" cy="56263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effectLst>
                <a:outerShdw blurRad="127000" dist="127000" dir="5400000" algn="ctr" rotWithShape="0">
                  <a:srgbClr val="417F54">
                    <a:alpha val="15000"/>
                  </a:srgbClr>
                </a:outerShdw>
              </a:effectLst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3200">
                    <a:gradFill flip="none" rotWithShape="1">
                      <a:gsLst>
                        <a:gs pos="6000">
                          <a:srgbClr val="6E6BCA"/>
                        </a:gs>
                        <a:gs pos="96460">
                          <a:srgbClr val="5654B4"/>
                        </a:gs>
                        <a:gs pos="74000">
                          <a:srgbClr val="6E6BCA"/>
                        </a:gs>
                        <a:gs pos="39000">
                          <a:srgbClr val="5654B4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钓鱼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28183" y="4093854"/>
              <a:ext cx="4458010" cy="562630"/>
              <a:chOff x="6728183" y="1896432"/>
              <a:chExt cx="4458010" cy="562630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6728183" y="1896432"/>
                <a:ext cx="1739904" cy="562630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3200">
                    <a:gradFill flip="none" rotWithShape="1">
                      <a:gsLst>
                        <a:gs pos="6000">
                          <a:srgbClr val="6E6BCA"/>
                        </a:gs>
                        <a:gs pos="96460">
                          <a:srgbClr val="5654B4"/>
                        </a:gs>
                        <a:gs pos="74000">
                          <a:srgbClr val="6E6BCA"/>
                        </a:gs>
                        <a:gs pos="39000">
                          <a:srgbClr val="5654B4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投篮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文本框 30"/>
              <p:cNvSpPr txBox="1"/>
              <p:nvPr/>
            </p:nvSpPr>
            <p:spPr>
              <a:xfrm>
                <a:off x="9446289" y="1896432"/>
                <a:ext cx="1739904" cy="56263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effectLst>
                <a:outerShdw blurRad="127000" dist="127000" dir="5400000" algn="ctr" rotWithShape="0">
                  <a:srgbClr val="417F54">
                    <a:alpha val="15000"/>
                  </a:srgbClr>
                </a:outerShdw>
              </a:effectLst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3200">
                    <a:gradFill flip="none" rotWithShape="1">
                      <a:gsLst>
                        <a:gs pos="6000">
                          <a:srgbClr val="6E6BCA"/>
                        </a:gs>
                        <a:gs pos="96460">
                          <a:srgbClr val="5654B4"/>
                        </a:gs>
                        <a:gs pos="74000">
                          <a:srgbClr val="6E6BCA"/>
                        </a:gs>
                        <a:gs pos="39000">
                          <a:srgbClr val="5654B4"/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atin typeface="思源宋体 CN Heavy" panose="02020900000000000000" pitchFamily="18" charset="-122"/>
                    <a:ea typeface="思源宋体 CN Heavy" panose="02020900000000000000" pitchFamily="18" charset="-122"/>
                  </a:defRPr>
                </a:lvl1pPr>
              </a:lstStyle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</a:rPr>
                  <a:t>康复操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637355" y="1830390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老年人康复游戏辅助用品及方案</a:t>
            </a:r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  <a:p>
            <a:endParaRPr lang="zh-CN" altLang="en-US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68909" y="2661387"/>
            <a:ext cx="4826463" cy="2243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康复游戏</a:t>
            </a:r>
            <a:endParaRPr lang="en-US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健身康复操</a:t>
            </a:r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07533" y="562624"/>
            <a:ext cx="6867909" cy="576000"/>
            <a:chOff x="349477" y="620680"/>
            <a:chExt cx="6867909" cy="576000"/>
          </a:xfrm>
        </p:grpSpPr>
        <p:sp>
          <p:nvSpPr>
            <p:cNvPr id="26" name="矩形: 圆角 25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05647" y="647070"/>
              <a:ext cx="62117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老年人社交活动辅助设施及辅助用品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2" descr="7b0a20202020227461726765744d6f64756c65223a202270726f636573734f6e6c696e65466f6e7473220a7d0a"/>
          <p:cNvSpPr txBox="1"/>
          <p:nvPr/>
        </p:nvSpPr>
        <p:spPr>
          <a:xfrm>
            <a:off x="2013585" y="1765935"/>
            <a:ext cx="8164830" cy="1141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lang="zh-CN" altLang="en-US" sz="6000" dirty="0">
                <a:solidFill>
                  <a:srgbClr val="46795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社交活动训练</a:t>
            </a:r>
            <a:endParaRPr lang="zh-CN" altLang="en-US" sz="6000" dirty="0">
              <a:solidFill>
                <a:srgbClr val="46795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751442" y="2771346"/>
            <a:ext cx="6440558" cy="2573844"/>
            <a:chOff x="5751442" y="2132419"/>
            <a:chExt cx="6440558" cy="2573844"/>
          </a:xfrm>
        </p:grpSpPr>
        <p:sp>
          <p:nvSpPr>
            <p:cNvPr id="9" name="文本框 14"/>
            <p:cNvSpPr txBox="1"/>
            <p:nvPr/>
          </p:nvSpPr>
          <p:spPr bwMode="auto">
            <a:xfrm>
              <a:off x="5751442" y="2132419"/>
              <a:ext cx="6440558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zh-CN" sz="4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老年人网络社交活动指导</a:t>
              </a:r>
              <a:endParaRPr lang="zh-CN" altLang="en-US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endParaRPr>
            </a:p>
          </p:txBody>
        </p:sp>
        <p:sp>
          <p:nvSpPr>
            <p:cNvPr id="10" name="文本框 28"/>
            <p:cNvSpPr txBox="1"/>
            <p:nvPr/>
          </p:nvSpPr>
          <p:spPr>
            <a:xfrm>
              <a:off x="6095999" y="2943040"/>
              <a:ext cx="5123543" cy="29815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50000"/>
                </a:lnSpc>
              </a:pPr>
              <a:endPara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095999" y="4336931"/>
              <a:ext cx="174112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第三部分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095999" y="1636877"/>
            <a:ext cx="1120820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05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701534" y="1728792"/>
            <a:ext cx="3335774" cy="3482254"/>
            <a:chOff x="586520" y="1829860"/>
            <a:chExt cx="3335774" cy="3482254"/>
          </a:xfrm>
        </p:grpSpPr>
        <p:grpSp>
          <p:nvGrpSpPr>
            <p:cNvPr id="14" name="组合 13"/>
            <p:cNvGrpSpPr/>
            <p:nvPr/>
          </p:nvGrpSpPr>
          <p:grpSpPr>
            <a:xfrm>
              <a:off x="586520" y="1829860"/>
              <a:ext cx="3335774" cy="1061004"/>
              <a:chOff x="624938" y="1829860"/>
              <a:chExt cx="3335774" cy="1061004"/>
            </a:xfrm>
          </p:grpSpPr>
          <p:sp>
            <p:nvSpPr>
              <p:cNvPr id="18" name="文本框 10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624938" y="2447986"/>
                <a:ext cx="3335774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旗黑-50S" panose="00020600040101010101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zh-CN" sz="1800" dirty="0">
                    <a:latin typeface="黑体" panose="02010609060101010101" charset="-122"/>
                    <a:ea typeface="黑体" panose="02010609060101010101" charset="-122"/>
                  </a:rPr>
                  <a:t>向老年人介绍微信</a:t>
                </a:r>
                <a:r>
                  <a:rPr lang="zh-CN" altLang="en-US" sz="1800" dirty="0">
                    <a:latin typeface="黑体" panose="02010609060101010101" charset="-122"/>
                    <a:ea typeface="黑体" panose="02010609060101010101" charset="-122"/>
                  </a:rPr>
                  <a:t>的操作方法</a:t>
                </a:r>
                <a:endPara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矩形: 圆角 18"/>
              <p:cNvSpPr/>
              <p:nvPr>
                <p:custDataLst>
                  <p:tags r:id="rId3"/>
                </p:custDataLst>
              </p:nvPr>
            </p:nvSpPr>
            <p:spPr>
              <a:xfrm>
                <a:off x="624938" y="1829860"/>
                <a:ext cx="2134497" cy="50400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27000" dir="2700000" algn="t" rotWithShape="0">
                  <a:srgbClr val="417F54">
                    <a:alpha val="20000"/>
                  </a:srgb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MiSans Normal" panose="00000500000000000000" pitchFamily="2" charset="-122"/>
                  </a:rPr>
                  <a:t>微信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86520" y="4290031"/>
              <a:ext cx="3335774" cy="1022083"/>
              <a:chOff x="624938" y="1829860"/>
              <a:chExt cx="3335774" cy="1022083"/>
            </a:xfrm>
          </p:grpSpPr>
          <p:sp>
            <p:nvSpPr>
              <p:cNvPr id="16" name="文本框 10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24938" y="2447986"/>
                <a:ext cx="3335774" cy="403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旗黑-50S" panose="00020600040101010101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zh-CN" sz="1600" dirty="0">
                    <a:latin typeface="黑体" panose="02010609060101010101" charset="-122"/>
                    <a:ea typeface="黑体" panose="02010609060101010101" charset="-122"/>
                  </a:rPr>
                  <a:t>向老年人介绍</a:t>
                </a:r>
                <a:r>
                  <a:rPr lang="zh-CN" altLang="en-US" sz="1600" dirty="0">
                    <a:latin typeface="黑体" panose="02010609060101010101" charset="-122"/>
                    <a:ea typeface="黑体" panose="02010609060101010101" charset="-122"/>
                  </a:rPr>
                  <a:t>支付宝的操作方法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矩形: 圆角 16"/>
              <p:cNvSpPr/>
              <p:nvPr>
                <p:custDataLst>
                  <p:tags r:id="rId5"/>
                </p:custDataLst>
              </p:nvPr>
            </p:nvSpPr>
            <p:spPr>
              <a:xfrm>
                <a:off x="624938" y="1829860"/>
                <a:ext cx="2134497" cy="504000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27000" dir="2700000" algn="t" rotWithShape="0">
                  <a:srgbClr val="9E3537">
                    <a:alpha val="20000"/>
                  </a:srgb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MiSans Normal" panose="00000500000000000000" pitchFamily="2" charset="-122"/>
                  </a:rPr>
                  <a:t>支付宝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8762604" y="1728792"/>
            <a:ext cx="3109098" cy="3508116"/>
            <a:chOff x="586520" y="1829860"/>
            <a:chExt cx="3109098" cy="3508116"/>
          </a:xfrm>
        </p:grpSpPr>
        <p:grpSp>
          <p:nvGrpSpPr>
            <p:cNvPr id="8" name="组合 7"/>
            <p:cNvGrpSpPr/>
            <p:nvPr/>
          </p:nvGrpSpPr>
          <p:grpSpPr>
            <a:xfrm>
              <a:off x="586520" y="1829860"/>
              <a:ext cx="3109098" cy="1022083"/>
              <a:chOff x="624938" y="1829860"/>
              <a:chExt cx="3109098" cy="1022083"/>
            </a:xfrm>
          </p:grpSpPr>
          <p:sp>
            <p:nvSpPr>
              <p:cNvPr id="12" name="文本框 1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624938" y="2447986"/>
                <a:ext cx="3109098" cy="403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旗黑-50S" panose="00020600040101010101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zh-CN" sz="1600" dirty="0">
                    <a:latin typeface="黑体" panose="02010609060101010101" charset="-122"/>
                    <a:ea typeface="黑体" panose="02010609060101010101" charset="-122"/>
                  </a:rPr>
                  <a:t>向老年人介绍</a:t>
                </a:r>
                <a:r>
                  <a:rPr lang="zh-CN" altLang="en-US" sz="1600" dirty="0">
                    <a:latin typeface="黑体" panose="02010609060101010101" charset="-122"/>
                    <a:ea typeface="黑体" panose="02010609060101010101" charset="-122"/>
                  </a:rPr>
                  <a:t>抖音的操作方法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矩形: 圆角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1218303" y="1829860"/>
                <a:ext cx="2134497" cy="50400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27000" dir="2700000" algn="t" rotWithShape="0">
                  <a:srgbClr val="417F54">
                    <a:alpha val="20000"/>
                  </a:srgb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MiSans Normal" panose="00000500000000000000" pitchFamily="2" charset="-122"/>
                  </a:rPr>
                  <a:t>抖音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83202" y="4290031"/>
              <a:ext cx="2727862" cy="1047945"/>
              <a:chOff x="921620" y="1829860"/>
              <a:chExt cx="2727862" cy="1047945"/>
            </a:xfrm>
          </p:grpSpPr>
          <p:sp>
            <p:nvSpPr>
              <p:cNvPr id="10" name="文本框 10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921620" y="2473848"/>
                <a:ext cx="2727862" cy="4039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旗黑-50S" panose="00020600040101010101" charset="-122"/>
                  </a:defRPr>
                </a:lvl1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600" spc="0" dirty="0">
                    <a:solidFill>
                      <a:srgbClr val="FF0000"/>
                    </a:solidFill>
                    <a:latin typeface="黑体" panose="02010609060101010101" charset="-122"/>
                    <a:ea typeface="黑体" panose="02010609060101010101" charset="-122"/>
                    <a:cs typeface="MiSans Normal" panose="00000500000000000000" pitchFamily="2" charset="-122"/>
                  </a:rPr>
                  <a:t>安全第一！</a:t>
                </a:r>
                <a:endParaRPr lang="zh-CN" altLang="en-US" sz="16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矩形: 圆角 10"/>
              <p:cNvSpPr/>
              <p:nvPr>
                <p:custDataLst>
                  <p:tags r:id="rId10"/>
                </p:custDataLst>
              </p:nvPr>
            </p:nvSpPr>
            <p:spPr>
              <a:xfrm>
                <a:off x="1218303" y="1829860"/>
                <a:ext cx="2134497" cy="50400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27000" dir="2700000" algn="t" rotWithShape="0">
                  <a:srgbClr val="417F54">
                    <a:alpha val="20000"/>
                  </a:srgb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MiSans Normal" panose="00000500000000000000" pitchFamily="2" charset="-122"/>
                  </a:rPr>
                  <a:t>注意事项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9" name="组合 28"/>
          <p:cNvGrpSpPr/>
          <p:nvPr>
            <p:custDataLst>
              <p:tags r:id="rId11"/>
            </p:custDataLst>
          </p:nvPr>
        </p:nvGrpSpPr>
        <p:grpSpPr>
          <a:xfrm>
            <a:off x="4313806" y="1826343"/>
            <a:ext cx="3564389" cy="4043512"/>
            <a:chOff x="4295862" y="1662108"/>
            <a:chExt cx="3564389" cy="4043512"/>
          </a:xfrm>
        </p:grpSpPr>
        <p:sp>
          <p:nvSpPr>
            <p:cNvPr id="21" name="任意多边形: 形状 20"/>
            <p:cNvSpPr/>
            <p:nvPr>
              <p:custDataLst>
                <p:tags r:id="rId12"/>
              </p:custDataLst>
            </p:nvPr>
          </p:nvSpPr>
          <p:spPr>
            <a:xfrm>
              <a:off x="4295862" y="2141231"/>
              <a:ext cx="3564389" cy="3564389"/>
            </a:xfrm>
            <a:custGeom>
              <a:avLst/>
              <a:gdLst>
                <a:gd name="connsiteX0" fmla="*/ 1922219 w 3844438"/>
                <a:gd name="connsiteY0" fmla="*/ 0 h 3844438"/>
                <a:gd name="connsiteX1" fmla="*/ 3844438 w 3844438"/>
                <a:gd name="connsiteY1" fmla="*/ 1922219 h 3844438"/>
                <a:gd name="connsiteX2" fmla="*/ 1922219 w 3844438"/>
                <a:gd name="connsiteY2" fmla="*/ 3844438 h 3844438"/>
                <a:gd name="connsiteX3" fmla="*/ 0 w 3844438"/>
                <a:gd name="connsiteY3" fmla="*/ 1922219 h 3844438"/>
                <a:gd name="connsiteX4" fmla="*/ 1922219 w 3844438"/>
                <a:gd name="connsiteY4" fmla="*/ 0 h 384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4438" h="3844438">
                  <a:moveTo>
                    <a:pt x="1922219" y="0"/>
                  </a:moveTo>
                  <a:cubicBezTo>
                    <a:pt x="2983831" y="0"/>
                    <a:pt x="3844438" y="860607"/>
                    <a:pt x="3844438" y="1922219"/>
                  </a:cubicBezTo>
                  <a:cubicBezTo>
                    <a:pt x="3844438" y="2983831"/>
                    <a:pt x="2983831" y="3844438"/>
                    <a:pt x="1922219" y="3844438"/>
                  </a:cubicBezTo>
                  <a:cubicBezTo>
                    <a:pt x="860607" y="3844438"/>
                    <a:pt x="0" y="2983831"/>
                    <a:pt x="0" y="1922219"/>
                  </a:cubicBezTo>
                  <a:cubicBezTo>
                    <a:pt x="0" y="860607"/>
                    <a:pt x="860607" y="0"/>
                    <a:pt x="1922219" y="0"/>
                  </a:cubicBezTo>
                  <a:close/>
                </a:path>
              </a:pathLst>
            </a:custGeom>
            <a:solidFill>
              <a:srgbClr val="7FC2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endParaRPr>
            </a:p>
          </p:txBody>
        </p:sp>
        <p:pic>
          <p:nvPicPr>
            <p:cNvPr id="24" name="图片 23" descr="卡通人物&#10;&#10;描述已自动生成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5348" y="1662108"/>
              <a:ext cx="3445416" cy="3690256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407533" y="562624"/>
            <a:ext cx="5860745" cy="980497"/>
            <a:chOff x="349477" y="620680"/>
            <a:chExt cx="5860745" cy="980497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52045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老年人网络社交活动指导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95999" y="2758587"/>
            <a:ext cx="5480575" cy="2586603"/>
            <a:chOff x="6095999" y="2119660"/>
            <a:chExt cx="5480575" cy="2586603"/>
          </a:xfrm>
        </p:grpSpPr>
        <p:sp>
          <p:nvSpPr>
            <p:cNvPr id="9" name="文本框 14"/>
            <p:cNvSpPr txBox="1"/>
            <p:nvPr/>
          </p:nvSpPr>
          <p:spPr bwMode="auto">
            <a:xfrm>
              <a:off x="6095999" y="2119660"/>
              <a:ext cx="5480575" cy="144655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zh-CN" altLang="zh-CN" sz="4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老年人信息交流类辅助器具应用</a:t>
              </a:r>
              <a:endParaRPr lang="zh-CN" altLang="en-US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095999" y="4336931"/>
              <a:ext cx="174112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第四部分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095999" y="1636877"/>
            <a:ext cx="1120820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06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>
            <p:custDataLst>
              <p:tags r:id="rId1"/>
            </p:custDataLst>
          </p:nvPr>
        </p:nvGrpSpPr>
        <p:grpSpPr>
          <a:xfrm>
            <a:off x="677865" y="1796027"/>
            <a:ext cx="6383259" cy="4281665"/>
            <a:chOff x="677865" y="1534770"/>
            <a:chExt cx="6383259" cy="4281665"/>
          </a:xfrm>
        </p:grpSpPr>
        <p:grpSp>
          <p:nvGrpSpPr>
            <p:cNvPr id="6" name="组合 5"/>
            <p:cNvGrpSpPr/>
            <p:nvPr/>
          </p:nvGrpSpPr>
          <p:grpSpPr>
            <a:xfrm>
              <a:off x="677865" y="1534770"/>
              <a:ext cx="6300000" cy="1163955"/>
              <a:chOff x="495049" y="1752601"/>
              <a:chExt cx="6300000" cy="1163955"/>
            </a:xfrm>
          </p:grpSpPr>
          <p:sp>
            <p:nvSpPr>
              <p:cNvPr id="17" name="矩形: 圆角 16"/>
              <p:cNvSpPr/>
              <p:nvPr>
                <p:custDataLst>
                  <p:tags r:id="rId2"/>
                </p:custDataLst>
              </p:nvPr>
            </p:nvSpPr>
            <p:spPr>
              <a:xfrm>
                <a:off x="495049" y="1752601"/>
                <a:ext cx="6300000" cy="1163955"/>
              </a:xfrm>
              <a:prstGeom prst="roundRect">
                <a:avLst>
                  <a:gd name="adj" fmla="val 11900"/>
                </a:avLst>
              </a:prstGeom>
              <a:solidFill>
                <a:schemeClr val="bg1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732719" y="1990291"/>
                <a:ext cx="3265171" cy="688854"/>
                <a:chOff x="6413500" y="1728503"/>
                <a:chExt cx="3265171" cy="688854"/>
              </a:xfrm>
            </p:grpSpPr>
            <p:sp>
              <p:nvSpPr>
                <p:cNvPr id="19" name="文本框 18"/>
                <p:cNvSpPr txBox="1"/>
                <p:nvPr>
                  <p:custDataLst>
                    <p:tags r:id="rId3"/>
                  </p:custDataLst>
                </p:nvPr>
              </p:nvSpPr>
              <p:spPr>
                <a:xfrm>
                  <a:off x="7226026" y="1872735"/>
                  <a:ext cx="245264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r>
                    <a:rPr lang="zh-CN" altLang="en-US" sz="2000" dirty="0">
                      <a:solidFill>
                        <a:srgbClr val="417F54"/>
                      </a:solidFill>
                      <a:latin typeface="黑体" panose="02010609060101010101" charset="-122"/>
                      <a:ea typeface="黑体" panose="02010609060101010101" charset="-122"/>
                    </a:rPr>
                    <a:t>视觉</a:t>
                  </a:r>
                  <a:r>
                    <a:rPr lang="zh-CN" altLang="zh-CN" sz="2000" dirty="0">
                      <a:solidFill>
                        <a:srgbClr val="417F54"/>
                      </a:solidFill>
                      <a:latin typeface="黑体" panose="02010609060101010101" charset="-122"/>
                      <a:ea typeface="黑体" panose="02010609060101010101" charset="-122"/>
                    </a:rPr>
                    <a:t>辅助器具应用</a:t>
                  </a:r>
                  <a:endParaRPr lang="zh-CN" altLang="en-US" sz="2000" dirty="0">
                    <a:solidFill>
                      <a:srgbClr val="417F54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endParaRPr>
                </a:p>
              </p:txBody>
            </p:sp>
            <p:sp>
              <p:nvSpPr>
                <p:cNvPr id="20" name="椭圆 19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rgbClr val="417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01</a:t>
                  </a:r>
                  <a:endPara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677865" y="3093625"/>
              <a:ext cx="6299835" cy="1163955"/>
              <a:chOff x="495049" y="1752601"/>
              <a:chExt cx="6299835" cy="1163955"/>
            </a:xfrm>
          </p:grpSpPr>
          <p:sp>
            <p:nvSpPr>
              <p:cNvPr id="13" name="矩形: 圆角 12"/>
              <p:cNvSpPr/>
              <p:nvPr>
                <p:custDataLst>
                  <p:tags r:id="rId5"/>
                </p:custDataLst>
              </p:nvPr>
            </p:nvSpPr>
            <p:spPr>
              <a:xfrm>
                <a:off x="495049" y="1752601"/>
                <a:ext cx="6299835" cy="1163955"/>
              </a:xfrm>
              <a:prstGeom prst="roundRect">
                <a:avLst>
                  <a:gd name="adj" fmla="val 11900"/>
                </a:avLst>
              </a:prstGeom>
              <a:solidFill>
                <a:srgbClr val="417F54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732719" y="1990291"/>
                <a:ext cx="5276038" cy="688854"/>
                <a:chOff x="6413500" y="1728503"/>
                <a:chExt cx="5276038" cy="688854"/>
              </a:xfrm>
            </p:grpSpPr>
            <p:sp>
              <p:nvSpPr>
                <p:cNvPr id="15" name="文本框 14"/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7332320" y="1779706"/>
                  <a:ext cx="4357218" cy="4818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>
                      <a:solidFill>
                        <a:schemeClr val="bg1"/>
                      </a:solidFill>
                      <a:latin typeface="黑体" panose="02010609060101010101" charset="-122"/>
                      <a:ea typeface="黑体" panose="02010609060101010101" charset="-122"/>
                      <a:cs typeface="MiSans Normal" panose="00000500000000000000" pitchFamily="2" charset="-122"/>
                      <a:sym typeface="MiSans Normal" panose="00000500000000000000" pitchFamily="2" charset="-122"/>
                    </a:rPr>
                    <a:t>听觉辅助器具应用</a:t>
                  </a:r>
                  <a:endParaRPr kumimoji="0" lang="zh-CN" altLang="en-US" sz="20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黑体" panose="02010609060101010101" charset="-122"/>
                    <a:ea typeface="黑体" panose="02010609060101010101" charset="-122"/>
                    <a:sym typeface="+mn-ea"/>
                  </a:endParaRPr>
                </a:p>
              </p:txBody>
            </p:sp>
            <p:sp>
              <p:nvSpPr>
                <p:cNvPr id="16" name="椭圆 1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rgbClr val="417F54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02</a:t>
                  </a:r>
                  <a:endParaRPr lang="zh-CN" altLang="en-US" dirty="0">
                    <a:solidFill>
                      <a:srgbClr val="417F5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677865" y="4652480"/>
              <a:ext cx="6383259" cy="1163955"/>
              <a:chOff x="495049" y="1752601"/>
              <a:chExt cx="6383259" cy="1163955"/>
            </a:xfrm>
          </p:grpSpPr>
          <p:sp>
            <p:nvSpPr>
              <p:cNvPr id="9" name="矩形: 圆角 8"/>
              <p:cNvSpPr/>
              <p:nvPr>
                <p:custDataLst>
                  <p:tags r:id="rId8"/>
                </p:custDataLst>
              </p:nvPr>
            </p:nvSpPr>
            <p:spPr>
              <a:xfrm>
                <a:off x="495049" y="1752601"/>
                <a:ext cx="6299835" cy="1163955"/>
              </a:xfrm>
              <a:prstGeom prst="roundRect">
                <a:avLst>
                  <a:gd name="adj" fmla="val 11900"/>
                </a:avLst>
              </a:prstGeom>
              <a:solidFill>
                <a:schemeClr val="bg1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32719" y="1990291"/>
                <a:ext cx="6145589" cy="688854"/>
                <a:chOff x="6413500" y="1728503"/>
                <a:chExt cx="6145589" cy="688854"/>
              </a:xfrm>
            </p:grpSpPr>
            <p:sp>
              <p:nvSpPr>
                <p:cNvPr id="11" name="文本框 10"/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7340024" y="1831858"/>
                  <a:ext cx="5219065" cy="4818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000" dirty="0">
                      <a:solidFill>
                        <a:srgbClr val="417F54"/>
                      </a:solidFill>
                      <a:latin typeface="黑体" panose="02010609060101010101" charset="-122"/>
                      <a:ea typeface="黑体" panose="02010609060101010101" charset="-122"/>
                      <a:sym typeface="MiSans Normal" panose="00000500000000000000" pitchFamily="2" charset="-122"/>
                    </a:rPr>
                    <a:t>其它类</a:t>
                  </a:r>
                  <a:endParaRPr lang="zh-CN" altLang="en-US" sz="2000" dirty="0">
                    <a:solidFill>
                      <a:srgbClr val="417F54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endParaRPr>
                </a:p>
              </p:txBody>
            </p:sp>
            <p:sp>
              <p:nvSpPr>
                <p:cNvPr id="12" name="椭圆 11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rgbClr val="417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03</a:t>
                  </a:r>
                  <a:endPara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407533" y="562624"/>
            <a:ext cx="6570167" cy="576000"/>
            <a:chOff x="349477" y="620680"/>
            <a:chExt cx="6570167" cy="576000"/>
          </a:xfrm>
        </p:grpSpPr>
        <p:sp>
          <p:nvSpPr>
            <p:cNvPr id="26" name="矩形: 圆角 25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6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05648" y="647070"/>
              <a:ext cx="591399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sz="2800" dirty="0">
                  <a:solidFill>
                    <a:srgbClr val="417F54"/>
                  </a:solidFill>
                  <a:latin typeface="黑体" panose="02010609060101010101" charset="-122"/>
                  <a:ea typeface="黑体" panose="02010609060101010101" charset="-122"/>
                </a:rPr>
                <a:t>老年人信息交流类辅助器具应用</a:t>
              </a:r>
              <a:endParaRPr lang="zh-CN" altLang="en-US" sz="2800" dirty="0">
                <a:solidFill>
                  <a:srgbClr val="417F54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>
            <p:custDataLst>
              <p:tags r:id="rId1"/>
            </p:custDataLst>
          </p:nvPr>
        </p:nvGrpSpPr>
        <p:grpSpPr>
          <a:xfrm>
            <a:off x="677865" y="1796027"/>
            <a:ext cx="6300000" cy="2329611"/>
            <a:chOff x="677865" y="1534770"/>
            <a:chExt cx="6300000" cy="2329611"/>
          </a:xfrm>
        </p:grpSpPr>
        <p:grpSp>
          <p:nvGrpSpPr>
            <p:cNvPr id="6" name="组合 5"/>
            <p:cNvGrpSpPr/>
            <p:nvPr/>
          </p:nvGrpSpPr>
          <p:grpSpPr>
            <a:xfrm>
              <a:off x="677865" y="1534770"/>
              <a:ext cx="6300000" cy="1163955"/>
              <a:chOff x="495049" y="1752601"/>
              <a:chExt cx="6300000" cy="1163955"/>
            </a:xfrm>
          </p:grpSpPr>
          <p:sp>
            <p:nvSpPr>
              <p:cNvPr id="17" name="矩形: 圆角 16"/>
              <p:cNvSpPr/>
              <p:nvPr>
                <p:custDataLst>
                  <p:tags r:id="rId2"/>
                </p:custDataLst>
              </p:nvPr>
            </p:nvSpPr>
            <p:spPr>
              <a:xfrm>
                <a:off x="495049" y="1752601"/>
                <a:ext cx="6300000" cy="1163955"/>
              </a:xfrm>
              <a:prstGeom prst="roundRect">
                <a:avLst>
                  <a:gd name="adj" fmla="val 11900"/>
                </a:avLst>
              </a:prstGeom>
              <a:solidFill>
                <a:schemeClr val="bg1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732719" y="1990291"/>
                <a:ext cx="3265171" cy="688854"/>
                <a:chOff x="6413500" y="1728503"/>
                <a:chExt cx="3265171" cy="688854"/>
              </a:xfrm>
            </p:grpSpPr>
            <p:sp>
              <p:nvSpPr>
                <p:cNvPr id="19" name="文本框 18"/>
                <p:cNvSpPr txBox="1"/>
                <p:nvPr>
                  <p:custDataLst>
                    <p:tags r:id="rId3"/>
                  </p:custDataLst>
                </p:nvPr>
              </p:nvSpPr>
              <p:spPr>
                <a:xfrm>
                  <a:off x="7226026" y="1872735"/>
                  <a:ext cx="2452645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r>
                    <a:rPr lang="zh-CN" altLang="en-US" sz="2000" dirty="0">
                      <a:solidFill>
                        <a:srgbClr val="417F54"/>
                      </a:solidFill>
                      <a:latin typeface="黑体" panose="02010609060101010101" charset="-122"/>
                      <a:ea typeface="黑体" panose="02010609060101010101" charset="-122"/>
                    </a:rPr>
                    <a:t>视觉</a:t>
                  </a:r>
                  <a:r>
                    <a:rPr lang="zh-CN" altLang="zh-CN" sz="2000" dirty="0">
                      <a:solidFill>
                        <a:srgbClr val="417F54"/>
                      </a:solidFill>
                      <a:latin typeface="黑体" panose="02010609060101010101" charset="-122"/>
                      <a:ea typeface="黑体" panose="02010609060101010101" charset="-122"/>
                    </a:rPr>
                    <a:t>辅助器具应用</a:t>
                  </a:r>
                  <a:endParaRPr lang="zh-CN" altLang="en-US" sz="2000" dirty="0">
                    <a:solidFill>
                      <a:srgbClr val="417F54"/>
                    </a:solidFill>
                    <a:latin typeface="黑体" panose="02010609060101010101" charset="-122"/>
                    <a:ea typeface="黑体" panose="02010609060101010101" charset="-122"/>
                    <a:sym typeface="+mn-ea"/>
                  </a:endParaRPr>
                </a:p>
              </p:txBody>
            </p:sp>
            <p:sp>
              <p:nvSpPr>
                <p:cNvPr id="20" name="椭圆 19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rgbClr val="417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01</a:t>
                  </a:r>
                  <a:endPara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5" name="文本框 14"/>
            <p:cNvSpPr txBox="1"/>
            <p:nvPr>
              <p:custDataLst>
                <p:tags r:id="rId5"/>
              </p:custDataLst>
            </p:nvPr>
          </p:nvSpPr>
          <p:spPr>
            <a:xfrm>
              <a:off x="1834355" y="3382518"/>
              <a:ext cx="4357218" cy="481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MiSans Normal" panose="00000500000000000000" pitchFamily="2" charset="-122"/>
                  <a:sym typeface="MiSans Normal" panose="00000500000000000000" pitchFamily="2" charset="-122"/>
                </a:rPr>
                <a:t>听觉辅助器具应用</a:t>
              </a:r>
              <a:endParaRPr kumimoji="0" lang="zh-CN" altLang="en-US" sz="2000" b="0" i="0" u="none" strike="noStrike" kern="1200" cap="none" spc="12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7533" y="562624"/>
            <a:ext cx="6570167" cy="576000"/>
            <a:chOff x="349477" y="620680"/>
            <a:chExt cx="6570167" cy="576000"/>
          </a:xfrm>
        </p:grpSpPr>
        <p:sp>
          <p:nvSpPr>
            <p:cNvPr id="26" name="矩形: 圆角 25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6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05648" y="647070"/>
              <a:ext cx="591399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sz="2800" dirty="0">
                  <a:solidFill>
                    <a:srgbClr val="417F54"/>
                  </a:solidFill>
                  <a:latin typeface="黑体" panose="02010609060101010101" charset="-122"/>
                  <a:ea typeface="黑体" panose="02010609060101010101" charset="-122"/>
                </a:rPr>
                <a:t>老年人信息交流类辅助器具应用</a:t>
              </a:r>
              <a:endParaRPr lang="zh-CN" altLang="en-US" sz="2800" dirty="0">
                <a:solidFill>
                  <a:srgbClr val="417F54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315" y="3118697"/>
            <a:ext cx="1509582" cy="155864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462" y="4051680"/>
            <a:ext cx="1326505" cy="155864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39" y="4051680"/>
            <a:ext cx="1413870" cy="109339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833" y="3039734"/>
            <a:ext cx="1380858" cy="155864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5533" y="1619072"/>
            <a:ext cx="6299835" cy="1163955"/>
            <a:chOff x="495049" y="1752601"/>
            <a:chExt cx="6299835" cy="1163955"/>
          </a:xfrm>
        </p:grpSpPr>
        <p:sp>
          <p:nvSpPr>
            <p:cNvPr id="13" name="矩形: 圆角 12"/>
            <p:cNvSpPr/>
            <p:nvPr>
              <p:custDataLst>
                <p:tags r:id="rId1"/>
              </p:custDataLst>
            </p:nvPr>
          </p:nvSpPr>
          <p:spPr>
            <a:xfrm>
              <a:off x="495049" y="1752601"/>
              <a:ext cx="6299835" cy="1163955"/>
            </a:xfrm>
            <a:prstGeom prst="roundRect">
              <a:avLst>
                <a:gd name="adj" fmla="val 11900"/>
              </a:avLst>
            </a:prstGeom>
            <a:solidFill>
              <a:srgbClr val="417F54"/>
            </a:solidFill>
            <a:ln>
              <a:solidFill>
                <a:srgbClr val="417F54">
                  <a:alpha val="10000"/>
                </a:srgbClr>
              </a:solidFill>
            </a:ln>
            <a:effectLst>
              <a:outerShdw blurRad="177800" dist="127000" dir="2700000" algn="ctr" rotWithShape="0">
                <a:srgbClr val="417F54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32719" y="1990291"/>
              <a:ext cx="5276038" cy="688854"/>
              <a:chOff x="6413500" y="1728503"/>
              <a:chExt cx="5276038" cy="688854"/>
            </a:xfrm>
          </p:grpSpPr>
          <p:sp>
            <p:nvSpPr>
              <p:cNvPr id="15" name="文本框 14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7332320" y="1779706"/>
                <a:ext cx="4357218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MiSans Normal" panose="00000500000000000000" pitchFamily="2" charset="-122"/>
                    <a:sym typeface="MiSans Normal" panose="00000500000000000000" pitchFamily="2" charset="-122"/>
                  </a:rPr>
                  <a:t>听觉辅助器具应用</a:t>
                </a:r>
                <a:endParaRPr kumimoji="0" lang="zh-CN" altLang="en-US" sz="2000" b="0" i="0" u="none" strike="noStrike" kern="1200" cap="none" spc="12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3"/>
                </p:custDataLst>
              </p:nvPr>
            </p:nvSpPr>
            <p:spPr>
              <a:xfrm>
                <a:off x="6413500" y="1728503"/>
                <a:ext cx="688854" cy="6888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rgbClr val="417F5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02</a:t>
                </a:r>
                <a:endParaRPr lang="zh-CN" altLang="en-US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07533" y="562624"/>
            <a:ext cx="6570167" cy="576000"/>
            <a:chOff x="349477" y="620680"/>
            <a:chExt cx="6570167" cy="576000"/>
          </a:xfrm>
        </p:grpSpPr>
        <p:sp>
          <p:nvSpPr>
            <p:cNvPr id="26" name="矩形: 圆角 25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6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05648" y="647070"/>
              <a:ext cx="591399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sz="2800" dirty="0">
                  <a:solidFill>
                    <a:srgbClr val="417F54"/>
                  </a:solidFill>
                  <a:latin typeface="黑体" panose="02010609060101010101" charset="-122"/>
                  <a:ea typeface="黑体" panose="02010609060101010101" charset="-122"/>
                </a:rPr>
                <a:t>老年人信息交流类辅助器具应用</a:t>
              </a:r>
              <a:endParaRPr lang="zh-CN" altLang="en-US" sz="2800" dirty="0">
                <a:solidFill>
                  <a:srgbClr val="417F54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33" y="3091745"/>
            <a:ext cx="2198524" cy="19664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19" y="3091745"/>
            <a:ext cx="2379652" cy="196645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07533" y="1529216"/>
            <a:ext cx="6383259" cy="1163955"/>
            <a:chOff x="495049" y="1752601"/>
            <a:chExt cx="6383259" cy="1163955"/>
          </a:xfrm>
        </p:grpSpPr>
        <p:sp>
          <p:nvSpPr>
            <p:cNvPr id="9" name="矩形: 圆角 8"/>
            <p:cNvSpPr/>
            <p:nvPr>
              <p:custDataLst>
                <p:tags r:id="rId1"/>
              </p:custDataLst>
            </p:nvPr>
          </p:nvSpPr>
          <p:spPr>
            <a:xfrm>
              <a:off x="495049" y="1752601"/>
              <a:ext cx="6299835" cy="1163955"/>
            </a:xfrm>
            <a:prstGeom prst="roundRect">
              <a:avLst>
                <a:gd name="adj" fmla="val 11900"/>
              </a:avLst>
            </a:prstGeom>
            <a:solidFill>
              <a:schemeClr val="bg1"/>
            </a:solidFill>
            <a:ln>
              <a:solidFill>
                <a:srgbClr val="417F54">
                  <a:alpha val="10000"/>
                </a:srgbClr>
              </a:solidFill>
            </a:ln>
            <a:effectLst>
              <a:outerShdw blurRad="177800" dist="127000" dir="2700000" algn="ctr" rotWithShape="0">
                <a:srgbClr val="417F54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32719" y="1990291"/>
              <a:ext cx="6145589" cy="688854"/>
              <a:chOff x="6413500" y="1728503"/>
              <a:chExt cx="6145589" cy="688854"/>
            </a:xfrm>
          </p:grpSpPr>
          <p:sp>
            <p:nvSpPr>
              <p:cNvPr id="11" name="文本框 10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7340024" y="1831858"/>
                <a:ext cx="5219065" cy="481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417F54"/>
                    </a:solidFill>
                    <a:latin typeface="黑体" panose="02010609060101010101" charset="-122"/>
                    <a:ea typeface="黑体" panose="02010609060101010101" charset="-122"/>
                    <a:sym typeface="MiSans Normal" panose="00000500000000000000" pitchFamily="2" charset="-122"/>
                  </a:rPr>
                  <a:t>其它类</a:t>
                </a:r>
                <a:endParaRPr lang="zh-CN" altLang="en-US" sz="2000" dirty="0">
                  <a:solidFill>
                    <a:srgbClr val="417F54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12" name="椭圆 11"/>
              <p:cNvSpPr/>
              <p:nvPr>
                <p:custDataLst>
                  <p:tags r:id="rId3"/>
                </p:custDataLst>
              </p:nvPr>
            </p:nvSpPr>
            <p:spPr>
              <a:xfrm>
                <a:off x="6413500" y="1728503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07533" y="562624"/>
            <a:ext cx="6570167" cy="576000"/>
            <a:chOff x="349477" y="620680"/>
            <a:chExt cx="6570167" cy="576000"/>
          </a:xfrm>
        </p:grpSpPr>
        <p:sp>
          <p:nvSpPr>
            <p:cNvPr id="26" name="矩形: 圆角 25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6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05648" y="647070"/>
              <a:ext cx="591399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zh-CN" sz="2800" dirty="0">
                  <a:solidFill>
                    <a:srgbClr val="417F54"/>
                  </a:solidFill>
                  <a:latin typeface="黑体" panose="02010609060101010101" charset="-122"/>
                  <a:ea typeface="黑体" panose="02010609060101010101" charset="-122"/>
                </a:rPr>
                <a:t>老年人信息交流类辅助器具应用</a:t>
              </a:r>
              <a:endParaRPr lang="zh-CN" altLang="en-US" sz="2800" dirty="0">
                <a:solidFill>
                  <a:srgbClr val="417F54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338" y="2951209"/>
            <a:ext cx="2417727" cy="2377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259" y="2938074"/>
            <a:ext cx="2504284" cy="23907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74182" y="1765633"/>
            <a:ext cx="7204075" cy="3211670"/>
            <a:chOff x="2974182" y="980138"/>
            <a:chExt cx="7204075" cy="3211670"/>
          </a:xfrm>
        </p:grpSpPr>
        <p:sp>
          <p:nvSpPr>
            <p:cNvPr id="10" name="文本框 22" descr="7b0a20202020227461726765744d6f64756c65223a202270726f636573734f6e6c696e65466f6e7473220a7d0a"/>
            <p:cNvSpPr txBox="1"/>
            <p:nvPr/>
          </p:nvSpPr>
          <p:spPr>
            <a:xfrm>
              <a:off x="2974182" y="980138"/>
              <a:ext cx="7204075" cy="1783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baseline="0" noProof="0" dirty="0">
                  <a:ln>
                    <a:noFill/>
                  </a:ln>
                  <a:solidFill>
                    <a:srgbClr val="467959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MiSans Normal" panose="00000500000000000000" pitchFamily="2" charset="-122"/>
                </a:rPr>
                <a:t>谢谢观看！</a:t>
              </a:r>
              <a:endParaRPr kumimoji="0" lang="zh-CN" altLang="en-US" sz="88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57642" y="4195955"/>
                <a:ext cx="262187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5652654" y="1662076"/>
            <a:ext cx="6330356" cy="2830411"/>
            <a:chOff x="826162" y="2036998"/>
            <a:chExt cx="4792327" cy="3982532"/>
          </a:xfrm>
        </p:grpSpPr>
        <p:sp>
          <p:nvSpPr>
            <p:cNvPr id="48" name="圆角矩形 11"/>
            <p:cNvSpPr/>
            <p:nvPr/>
          </p:nvSpPr>
          <p:spPr>
            <a:xfrm>
              <a:off x="826162" y="222223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49" name="圆角矩形 13"/>
            <p:cNvSpPr/>
            <p:nvPr/>
          </p:nvSpPr>
          <p:spPr>
            <a:xfrm>
              <a:off x="1620818" y="222096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0" name="文本框 14"/>
            <p:cNvSpPr txBox="1"/>
            <p:nvPr/>
          </p:nvSpPr>
          <p:spPr bwMode="auto">
            <a:xfrm>
              <a:off x="1776310" y="2036998"/>
              <a:ext cx="3842179" cy="57447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120">
                <a:lnSpc>
                  <a:spcPct val="200000"/>
                </a:lnSpc>
                <a:spcBef>
                  <a:spcPts val="105"/>
                </a:spcBef>
              </a:pPr>
              <a:r>
                <a:rPr lang="zh-CN" altLang="en-US" sz="20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老年人活动的相关概念与基础知识</a:t>
              </a:r>
              <a:endParaRPr lang="en-US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1" name="圆角矩形 15"/>
            <p:cNvSpPr/>
            <p:nvPr/>
          </p:nvSpPr>
          <p:spPr>
            <a:xfrm>
              <a:off x="826162" y="325601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2" name="圆角矩形 16"/>
            <p:cNvSpPr/>
            <p:nvPr/>
          </p:nvSpPr>
          <p:spPr>
            <a:xfrm>
              <a:off x="1620818" y="3250295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3" name="文本框 17"/>
            <p:cNvSpPr txBox="1"/>
            <p:nvPr/>
          </p:nvSpPr>
          <p:spPr bwMode="auto">
            <a:xfrm>
              <a:off x="1782707" y="3341735"/>
              <a:ext cx="3333470" cy="5219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4" name="圆角矩形 19"/>
            <p:cNvSpPr/>
            <p:nvPr/>
          </p:nvSpPr>
          <p:spPr>
            <a:xfrm>
              <a:off x="826162" y="428979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5" name="圆角矩形 20"/>
            <p:cNvSpPr/>
            <p:nvPr/>
          </p:nvSpPr>
          <p:spPr>
            <a:xfrm>
              <a:off x="1620818" y="429995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6" name="文本框 21"/>
            <p:cNvSpPr txBox="1"/>
            <p:nvPr/>
          </p:nvSpPr>
          <p:spPr bwMode="auto">
            <a:xfrm>
              <a:off x="1774707" y="4095368"/>
              <a:ext cx="3826181" cy="57447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120">
                <a:lnSpc>
                  <a:spcPct val="200000"/>
                </a:lnSpc>
                <a:spcBef>
                  <a:spcPts val="105"/>
                </a:spcBef>
              </a:pPr>
              <a:r>
                <a:rPr lang="zh-CN" altLang="en-US" sz="20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老年人社交行为训练与注意事项</a:t>
              </a:r>
              <a:endParaRPr lang="en-US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7" name="圆角矩形 22"/>
            <p:cNvSpPr/>
            <p:nvPr/>
          </p:nvSpPr>
          <p:spPr>
            <a:xfrm>
              <a:off x="826162" y="532357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8" name="圆角矩形 23"/>
            <p:cNvSpPr/>
            <p:nvPr/>
          </p:nvSpPr>
          <p:spPr>
            <a:xfrm>
              <a:off x="1620818" y="531468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9" name="文本框 24"/>
            <p:cNvSpPr txBox="1"/>
            <p:nvPr/>
          </p:nvSpPr>
          <p:spPr bwMode="auto">
            <a:xfrm>
              <a:off x="1766709" y="5484749"/>
              <a:ext cx="3365464" cy="37360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zh-CN" altLang="en-US" sz="20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老年人社交活动辅助设施及辅助用品</a:t>
              </a:r>
              <a:endParaRPr lang="zh-CN" altLang="en-US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endParaRPr>
            </a:p>
          </p:txBody>
        </p:sp>
      </p:grpSp>
      <p:sp>
        <p:nvSpPr>
          <p:cNvPr id="60" name="文本框 21"/>
          <p:cNvSpPr txBox="1"/>
          <p:nvPr/>
        </p:nvSpPr>
        <p:spPr>
          <a:xfrm>
            <a:off x="6372936" y="856811"/>
            <a:ext cx="401375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500" i="1">
                <a:gradFill>
                  <a:gsLst>
                    <a:gs pos="0">
                      <a:srgbClr val="006FF1"/>
                    </a:gs>
                    <a:gs pos="74000">
                      <a:srgbClr val="0264D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4800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r>
              <a:rPr lang="en-US" altLang="zh-CN" sz="3200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/contents</a:t>
            </a:r>
            <a:endParaRPr lang="zh-CN" altLang="en-US" sz="4800" i="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8303" y="2393418"/>
            <a:ext cx="4790622" cy="615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120">
              <a:lnSpc>
                <a:spcPct val="200000"/>
              </a:lnSpc>
              <a:spcBef>
                <a:spcPts val="105"/>
              </a:spcBef>
            </a:pPr>
            <a:r>
              <a:rPr lang="zh-CN" altLang="en-US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社交的相关概念、老年人社交能力评估</a:t>
            </a:r>
            <a:endParaRPr lang="zh-CN" altLang="en-US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圆角矩形 22"/>
          <p:cNvSpPr/>
          <p:nvPr/>
        </p:nvSpPr>
        <p:spPr>
          <a:xfrm>
            <a:off x="5647245" y="5354884"/>
            <a:ext cx="897510" cy="494623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>
            <a:noFill/>
          </a:ln>
          <a:effectLst>
            <a:outerShdw blurRad="127000" dist="127000" dir="2700000" algn="ctr" rotWithShape="0">
              <a:srgbClr val="9E3537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rPr>
              <a:t>6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MiSans Normal" panose="00000500000000000000" pitchFamily="2" charset="-122"/>
              <a:sym typeface="+mn-ea"/>
            </a:endParaRPr>
          </a:p>
        </p:txBody>
      </p:sp>
      <p:sp>
        <p:nvSpPr>
          <p:cNvPr id="5" name="圆角矩形 19"/>
          <p:cNvSpPr/>
          <p:nvPr/>
        </p:nvSpPr>
        <p:spPr>
          <a:xfrm>
            <a:off x="5647245" y="4676374"/>
            <a:ext cx="897510" cy="494623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>
            <a:noFill/>
          </a:ln>
          <a:effectLst>
            <a:outerShdw blurRad="127000" dist="127000" dir="2700000" algn="ctr" rotWithShape="0">
              <a:srgbClr val="417F5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MiSans Normal" panose="00000500000000000000" pitchFamily="2" charset="-122"/>
              <a:sym typeface="+mn-ea"/>
            </a:endParaRPr>
          </a:p>
        </p:txBody>
      </p:sp>
      <p:sp>
        <p:nvSpPr>
          <p:cNvPr id="6" name="圆角矩形 23"/>
          <p:cNvSpPr/>
          <p:nvPr/>
        </p:nvSpPr>
        <p:spPr>
          <a:xfrm>
            <a:off x="6732464" y="4683820"/>
            <a:ext cx="5115806" cy="479730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417F54">
                <a:alpha val="5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32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MiSans Normal" panose="00000500000000000000" pitchFamily="2" charset="-122"/>
            </a:endParaRPr>
          </a:p>
        </p:txBody>
      </p:sp>
      <p:sp>
        <p:nvSpPr>
          <p:cNvPr id="7" name="圆角矩形 23"/>
          <p:cNvSpPr/>
          <p:nvPr/>
        </p:nvSpPr>
        <p:spPr>
          <a:xfrm>
            <a:off x="6732464" y="5404996"/>
            <a:ext cx="5115806" cy="479730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417F54">
                <a:alpha val="5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32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MiSans Normal" panose="00000500000000000000" pitchFamily="2" charset="-122"/>
            </a:endParaRPr>
          </a:p>
        </p:txBody>
      </p:sp>
      <p:sp>
        <p:nvSpPr>
          <p:cNvPr id="8" name="文本框 24"/>
          <p:cNvSpPr txBox="1"/>
          <p:nvPr/>
        </p:nvSpPr>
        <p:spPr bwMode="auto">
          <a:xfrm>
            <a:off x="6983221" y="4770887"/>
            <a:ext cx="4445562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老年人</a:t>
            </a:r>
            <a:r>
              <a:rPr lang="zh-CN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网络社交活动指导</a:t>
            </a:r>
            <a:endParaRPr lang="zh-CN" altLang="en-US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  <p:sp>
        <p:nvSpPr>
          <p:cNvPr id="9" name="文本框 24"/>
          <p:cNvSpPr txBox="1"/>
          <p:nvPr/>
        </p:nvSpPr>
        <p:spPr bwMode="auto">
          <a:xfrm>
            <a:off x="6636083" y="5500108"/>
            <a:ext cx="4445562" cy="4001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老年人</a:t>
            </a:r>
            <a:r>
              <a:rPr lang="zh-CN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信息交流类辅助器具应用</a:t>
            </a:r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95999" y="2758587"/>
            <a:ext cx="5480575" cy="2586603"/>
            <a:chOff x="6095999" y="2119660"/>
            <a:chExt cx="5480575" cy="2586603"/>
          </a:xfrm>
        </p:grpSpPr>
        <p:sp>
          <p:nvSpPr>
            <p:cNvPr id="9" name="文本框 14"/>
            <p:cNvSpPr txBox="1"/>
            <p:nvPr/>
          </p:nvSpPr>
          <p:spPr bwMode="auto">
            <a:xfrm>
              <a:off x="6095999" y="2119660"/>
              <a:ext cx="5480575" cy="2123658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老年人活动的相关</a:t>
              </a:r>
              <a:endParaRPr lang="en-US" altLang="zh-CN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r>
                <a:rPr lang="zh-CN" altLang="en-US" sz="4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概念与基础知识</a:t>
              </a:r>
              <a:endParaRPr lang="en-US" altLang="zh-CN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lvl="0">
                <a:buClrTx/>
                <a:buSzTx/>
                <a:buFontTx/>
              </a:pP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095999" y="4336931"/>
              <a:ext cx="174112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第一部分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095999" y="1636877"/>
            <a:ext cx="1109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702336" y="1836549"/>
            <a:ext cx="5749259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一．与老年活动相关的理论与概念</a:t>
            </a:r>
            <a:endParaRPr lang="zh-CN" altLang="en-US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spc="-10" dirty="0">
                <a:latin typeface="黑体" panose="02010609060101010101" charset="-122"/>
                <a:ea typeface="黑体" panose="02010609060101010101" charset="-122"/>
                <a:cs typeface="Times New Roman" panose="02020603050405020304"/>
              </a:rPr>
              <a:t>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一</a:t>
            </a:r>
            <a:r>
              <a:rPr lang="en-US" altLang="zh-CN" sz="2000" spc="-10" dirty="0">
                <a:latin typeface="黑体" panose="02010609060101010101" charset="-122"/>
                <a:ea typeface="黑体" panose="02010609060101010101" charset="-122"/>
                <a:cs typeface="Times New Roman" panose="02020603050405020304"/>
              </a:rPr>
              <a:t>)</a:t>
            </a:r>
            <a:r>
              <a:rPr lang="zh-CN" altLang="en-US" sz="2000" spc="-2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马斯洛的需求层次理论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02336" y="3226707"/>
            <a:ext cx="5748773" cy="96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五个层次</a:t>
            </a:r>
            <a:r>
              <a:rPr lang="en-US" altLang="zh-CN" sz="2000" spc="-10" dirty="0">
                <a:latin typeface="黑体" panose="02010609060101010101" charset="-122"/>
                <a:ea typeface="黑体" panose="02010609060101010101" charset="-122"/>
                <a:cs typeface="Times New Roman" panose="02020603050405020304"/>
              </a:rPr>
              <a:t>:</a:t>
            </a:r>
            <a:r>
              <a:rPr lang="zh-CN" altLang="en-US" sz="2000" spc="-10" dirty="0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生理的需要、安全的、</a:t>
            </a:r>
            <a:r>
              <a:rPr lang="zh-CN" altLang="en-US" sz="2000" spc="-20" dirty="0">
                <a:latin typeface="宋体" panose="02010600030101010101" pitchFamily="2" charset="-122"/>
                <a:cs typeface="宋体" panose="02010600030101010101" pitchFamily="2" charset="-122"/>
              </a:rPr>
              <a:t>需要、社交或情感的需要、尊重的需要、自我实现的需要</a:t>
            </a:r>
            <a:r>
              <a:rPr lang="zh-CN" altLang="en-US" sz="1600" spc="-20" dirty="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16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65623" y="397524"/>
            <a:ext cx="11375945" cy="1412010"/>
            <a:chOff x="349477" y="620680"/>
            <a:chExt cx="11375945" cy="141201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25422" y="647695"/>
              <a:ext cx="10800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老年人活动的相关概念与基础知识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702336" y="4639051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5"/>
              </a:spcBef>
            </a:pPr>
            <a:r>
              <a:rPr lang="en-US" altLang="zh-CN" sz="2000" spc="-20" dirty="0"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altLang="en-US" sz="2000" spc="-20" dirty="0"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en-US" altLang="zh-CN" sz="2000" spc="-20" dirty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000" spc="-20" dirty="0">
                <a:latin typeface="黑体" panose="02010609060101010101" charset="-122"/>
                <a:ea typeface="黑体" panose="02010609060101010101" charset="-122"/>
              </a:rPr>
              <a:t>活动理论</a:t>
            </a:r>
            <a:endParaRPr lang="zh-CN" altLang="en-US" sz="2000" spc="-2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757754" y="1950308"/>
            <a:ext cx="5749259" cy="3463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二．老年活动的定义</a:t>
            </a:r>
            <a:endParaRPr lang="en-US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sz="2000" spc="-20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/>
              <a:t>老年活动，是指针对老年人的心理、生理特点，在老年工作者的协助、辅导下，通过一定范围的团体、社区、组织等开展的语言交流、肢体活动、兴趣活动、文娱活动、公益活动、精神关爱等各类活动，以满足老年人身心健康需要，推进老年人自我实现、社会参与，提高他们的生活质量。</a:t>
            </a:r>
            <a:endParaRPr lang="zh-CN" altLang="zh-CN" dirty="0"/>
          </a:p>
        </p:txBody>
      </p:sp>
      <p:grpSp>
        <p:nvGrpSpPr>
          <p:cNvPr id="33" name="组合 32"/>
          <p:cNvGrpSpPr/>
          <p:nvPr/>
        </p:nvGrpSpPr>
        <p:grpSpPr>
          <a:xfrm>
            <a:off x="365623" y="397524"/>
            <a:ext cx="11375945" cy="1412010"/>
            <a:chOff x="349477" y="620680"/>
            <a:chExt cx="11375945" cy="141201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25422" y="647695"/>
              <a:ext cx="10800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老年人活动的相关概念与基础知识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757754" y="1950308"/>
            <a:ext cx="5741519" cy="2136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三．老年活动的类型</a:t>
            </a:r>
            <a:endParaRPr lang="en-US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zh-CN" dirty="0"/>
              <a:t>（一）根据生理年龄和身心状况</a:t>
            </a:r>
            <a:r>
              <a:rPr lang="zh-CN" altLang="en-US" dirty="0"/>
              <a:t>分类</a:t>
            </a:r>
            <a:endParaRPr lang="en-US" altLang="zh-CN" dirty="0"/>
          </a:p>
          <a:p>
            <a:pPr algn="just">
              <a:lnSpc>
                <a:spcPct val="200000"/>
              </a:lnSpc>
            </a:pPr>
            <a:r>
              <a:rPr lang="zh-CN" altLang="zh-CN" dirty="0"/>
              <a:t>（二）根据活动的专业性</a:t>
            </a:r>
            <a:r>
              <a:rPr lang="zh-CN" altLang="en-US" dirty="0"/>
              <a:t>分类</a:t>
            </a:r>
            <a:endParaRPr lang="zh-CN" altLang="zh-CN" dirty="0"/>
          </a:p>
          <a:p>
            <a:pPr algn="just">
              <a:lnSpc>
                <a:spcPct val="200000"/>
              </a:lnSpc>
            </a:pPr>
            <a:r>
              <a:rPr lang="zh-CN" altLang="zh-CN" dirty="0"/>
              <a:t>（三）根据老年活动的内容</a:t>
            </a:r>
            <a:r>
              <a:rPr lang="zh-CN" altLang="en-US" dirty="0"/>
              <a:t>分类</a:t>
            </a:r>
            <a:endParaRPr lang="zh-CN" altLang="zh-CN" dirty="0"/>
          </a:p>
        </p:txBody>
      </p:sp>
      <p:grpSp>
        <p:nvGrpSpPr>
          <p:cNvPr id="33" name="组合 32"/>
          <p:cNvGrpSpPr/>
          <p:nvPr/>
        </p:nvGrpSpPr>
        <p:grpSpPr>
          <a:xfrm>
            <a:off x="365623" y="397524"/>
            <a:ext cx="11375945" cy="1412010"/>
            <a:chOff x="349477" y="620680"/>
            <a:chExt cx="11375945" cy="141201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25422" y="647695"/>
              <a:ext cx="10800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老年人活动的相关概念与基础知识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802743" y="1786651"/>
            <a:ext cx="3734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四．老年活动的特点</a:t>
            </a:r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43666" y="2528594"/>
            <a:ext cx="2152334" cy="1800810"/>
            <a:chOff x="4096066" y="3356449"/>
            <a:chExt cx="2152334" cy="1800810"/>
          </a:xfrm>
        </p:grpSpPr>
        <p:grpSp>
          <p:nvGrpSpPr>
            <p:cNvPr id="19" name="组合 18"/>
            <p:cNvGrpSpPr/>
            <p:nvPr/>
          </p:nvGrpSpPr>
          <p:grpSpPr>
            <a:xfrm>
              <a:off x="4096066" y="3356449"/>
              <a:ext cx="2152334" cy="739921"/>
              <a:chOff x="4165777" y="3356449"/>
              <a:chExt cx="2152334" cy="73992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905431" y="3356449"/>
                <a:ext cx="1412680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MiSans Normal" panose="00000500000000000000" pitchFamily="2" charset="-122"/>
                    <a:sym typeface="MiSans Normal" panose="00000500000000000000" pitchFamily="2" charset="-122"/>
                  </a:rPr>
                  <a:t>目的性</a:t>
                </a:r>
                <a:endParaRPr kumimoji="0" lang="zh-CN" altLang="en-US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096066" y="4417339"/>
              <a:ext cx="2152334" cy="739920"/>
              <a:chOff x="4165777" y="3356450"/>
              <a:chExt cx="2152334" cy="73992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905431" y="3356450"/>
                <a:ext cx="1412680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MiSans Normal" panose="00000500000000000000" pitchFamily="2" charset="-122"/>
                    <a:sym typeface="MiSans Normal" panose="00000500000000000000" pitchFamily="2" charset="-122"/>
                  </a:rPr>
                  <a:t>参与性</a:t>
                </a:r>
                <a:endParaRPr kumimoji="0" lang="zh-CN" altLang="en-US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5623" y="397524"/>
            <a:ext cx="11375945" cy="1412010"/>
            <a:chOff x="349477" y="620680"/>
            <a:chExt cx="11375945" cy="1412010"/>
          </a:xfrm>
        </p:grpSpPr>
        <p:sp>
          <p:nvSpPr>
            <p:cNvPr id="4" name="矩形: 圆角 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25422" y="647695"/>
              <a:ext cx="10800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老年人活动的相关概念与基础知识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83315" y="2528594"/>
            <a:ext cx="2152334" cy="1800810"/>
            <a:chOff x="4096066" y="3356449"/>
            <a:chExt cx="2152334" cy="1800810"/>
          </a:xfrm>
        </p:grpSpPr>
        <p:grpSp>
          <p:nvGrpSpPr>
            <p:cNvPr id="7" name="组合 6"/>
            <p:cNvGrpSpPr/>
            <p:nvPr/>
          </p:nvGrpSpPr>
          <p:grpSpPr>
            <a:xfrm>
              <a:off x="4096066" y="3356449"/>
              <a:ext cx="2152334" cy="739921"/>
              <a:chOff x="4165777" y="3356449"/>
              <a:chExt cx="2152334" cy="73992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905431" y="3356449"/>
                <a:ext cx="1412680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MiSans Normal" panose="00000500000000000000" pitchFamily="2" charset="-122"/>
                    <a:sym typeface="MiSans Normal" panose="00000500000000000000" pitchFamily="2" charset="-122"/>
                  </a:rPr>
                  <a:t>多样性</a:t>
                </a:r>
                <a:endParaRPr kumimoji="0" lang="zh-CN" altLang="en-US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096066" y="4417339"/>
              <a:ext cx="2152334" cy="739920"/>
              <a:chOff x="4165777" y="3356450"/>
              <a:chExt cx="2152334" cy="73992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905431" y="3356450"/>
                <a:ext cx="1412680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MiSans Normal" panose="00000500000000000000" pitchFamily="2" charset="-122"/>
                    <a:sym typeface="MiSans Normal" panose="00000500000000000000" pitchFamily="2" charset="-122"/>
                  </a:rPr>
                  <a:t>趣味性</a:t>
                </a:r>
                <a:endParaRPr kumimoji="0" lang="zh-CN" altLang="en-US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04</a:t>
                </a:r>
                <a:endPara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9180685" y="2517455"/>
            <a:ext cx="2152334" cy="1503768"/>
            <a:chOff x="4096066" y="3356449"/>
            <a:chExt cx="2152334" cy="1503768"/>
          </a:xfrm>
        </p:grpSpPr>
        <p:grpSp>
          <p:nvGrpSpPr>
            <p:cNvPr id="14" name="组合 13"/>
            <p:cNvGrpSpPr/>
            <p:nvPr/>
          </p:nvGrpSpPr>
          <p:grpSpPr>
            <a:xfrm>
              <a:off x="4096066" y="3356449"/>
              <a:ext cx="2152334" cy="739921"/>
              <a:chOff x="4165777" y="3356449"/>
              <a:chExt cx="2152334" cy="739921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4905431" y="3356449"/>
                <a:ext cx="1412680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MiSans Normal" panose="00000500000000000000" pitchFamily="2" charset="-122"/>
                    <a:sym typeface="MiSans Normal" panose="00000500000000000000" pitchFamily="2" charset="-122"/>
                  </a:rPr>
                  <a:t>安全性</a:t>
                </a:r>
                <a:endParaRPr kumimoji="0" lang="zh-CN" altLang="en-US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05</a:t>
                </a:r>
                <a:endPara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4835720" y="4417339"/>
              <a:ext cx="1412680" cy="442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endParaRPr kumimoji="0" lang="zh-CN" altLang="en-US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802743" y="1786651"/>
            <a:ext cx="48837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五．老年人在活动中交流的特点</a:t>
            </a:r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43666" y="2528594"/>
            <a:ext cx="3024690" cy="1939272"/>
            <a:chOff x="4096066" y="3356449"/>
            <a:chExt cx="3024690" cy="1939272"/>
          </a:xfrm>
        </p:grpSpPr>
        <p:grpSp>
          <p:nvGrpSpPr>
            <p:cNvPr id="19" name="组合 18"/>
            <p:cNvGrpSpPr/>
            <p:nvPr/>
          </p:nvGrpSpPr>
          <p:grpSpPr>
            <a:xfrm>
              <a:off x="4096066" y="3356449"/>
              <a:ext cx="2152334" cy="739921"/>
              <a:chOff x="4165777" y="3356449"/>
              <a:chExt cx="2152334" cy="73992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905431" y="3356449"/>
                <a:ext cx="1412680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dirty="0">
                    <a:latin typeface="黑体" panose="02010609060101010101" charset="-122"/>
                    <a:ea typeface="黑体" panose="02010609060101010101" charset="-122"/>
                  </a:rPr>
                  <a:t>听力改变</a:t>
                </a:r>
                <a:endParaRPr kumimoji="0" lang="zh-CN" altLang="en-US" sz="1600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096066" y="4417339"/>
              <a:ext cx="3024690" cy="878382"/>
              <a:chOff x="4165777" y="3356450"/>
              <a:chExt cx="3024690" cy="878382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4905430" y="3356450"/>
                <a:ext cx="2285037" cy="878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dirty="0">
                    <a:latin typeface="黑体" panose="02010609060101010101" charset="-122"/>
                    <a:ea typeface="黑体" panose="02010609060101010101" charset="-122"/>
                  </a:rPr>
                  <a:t>老年人对外界各种刺激反应迟缓</a:t>
                </a:r>
                <a:endParaRPr kumimoji="0" lang="zh-CN" altLang="en-US" sz="1600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5623" y="397524"/>
            <a:ext cx="11375945" cy="1412010"/>
            <a:chOff x="349477" y="620680"/>
            <a:chExt cx="11375945" cy="1412010"/>
          </a:xfrm>
        </p:grpSpPr>
        <p:sp>
          <p:nvSpPr>
            <p:cNvPr id="4" name="矩形: 圆角 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25422" y="647695"/>
              <a:ext cx="10800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老年人活动的相关概念与基础知识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92183" y="2548091"/>
            <a:ext cx="3691322" cy="1800810"/>
            <a:chOff x="4096066" y="3356449"/>
            <a:chExt cx="3691322" cy="1800810"/>
          </a:xfrm>
        </p:grpSpPr>
        <p:grpSp>
          <p:nvGrpSpPr>
            <p:cNvPr id="7" name="组合 6"/>
            <p:cNvGrpSpPr/>
            <p:nvPr/>
          </p:nvGrpSpPr>
          <p:grpSpPr>
            <a:xfrm>
              <a:off x="4096066" y="3356449"/>
              <a:ext cx="3691322" cy="739921"/>
              <a:chOff x="4165777" y="3356449"/>
              <a:chExt cx="3691322" cy="73992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905431" y="3356449"/>
                <a:ext cx="2951668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dirty="0">
                    <a:latin typeface="黑体" panose="02010609060101010101" charset="-122"/>
                    <a:ea typeface="黑体" panose="02010609060101010101" charset="-122"/>
                  </a:rPr>
                  <a:t>文化层次、思想意识的差别</a:t>
                </a:r>
                <a:endParaRPr kumimoji="0" lang="zh-CN" altLang="en-US" sz="1600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096066" y="4417339"/>
              <a:ext cx="3520840" cy="739920"/>
              <a:chOff x="4165777" y="3356450"/>
              <a:chExt cx="3520840" cy="739920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905430" y="3356450"/>
                <a:ext cx="2781187" cy="442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dirty="0">
                    <a:latin typeface="黑体" panose="02010609060101010101" charset="-122"/>
                    <a:ea typeface="黑体" panose="02010609060101010101" charset="-122"/>
                  </a:rPr>
                  <a:t>疾病妨碍沟通</a:t>
                </a:r>
                <a:endParaRPr kumimoji="0" lang="zh-CN" altLang="en-US" sz="1600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sym typeface="+mn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黑体" panose="02010609060101010101" charset="-122"/>
                    <a:ea typeface="黑体" panose="02010609060101010101" charset="-122"/>
                    <a:cs typeface="+mn-ea"/>
                    <a:sym typeface="+mn-lt"/>
                  </a:rPr>
                  <a:t>04</a:t>
                </a:r>
                <a:endParaRPr lang="zh-CN" altLang="en-US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10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11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12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13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14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15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16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17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18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19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0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1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2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3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4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5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6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7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8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29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3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30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31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32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33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34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35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36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37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38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39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0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1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2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3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4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5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6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7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8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49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5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50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51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52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53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54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55.xml><?xml version="1.0" encoding="utf-8"?>
<p:tagLst xmlns:p="http://schemas.openxmlformats.org/presentationml/2006/main">
  <p:tag name="KSO_WPP_MARK_KEY" val="bcdaf46f-6e23-442c-a479-1bbc16cd76d9"/>
  <p:tag name="COMMONDATA" val="eyJoZGlkIjoiYTg4NzVmOTVhNTA5MzI0OTJiNTI5ODJmM2VjMGQyMDcifQ=="/>
  <p:tag name="commondata" val="eyJjb3VudCI6MSwiaGRpZCI6ImVmYWM2NWYxMGMxNDE4M2M2MDcwMzQxZTU5YjRmMDM4IiwidXNlckNvdW50IjoxfQ=="/>
</p:tagLst>
</file>

<file path=ppt/tags/tag6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7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8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9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Normal"/>
        <a:ea typeface=""/>
        <a:cs typeface=""/>
        <a:font script="Jpan" typeface="游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1282</Words>
  <Application>WPS 演示</Application>
  <PresentationFormat>宽屏</PresentationFormat>
  <Paragraphs>356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MiSans Normal</vt:lpstr>
      <vt:lpstr>思源宋体 CN Heavy</vt:lpstr>
      <vt:lpstr>思源黑体 CN Bold</vt:lpstr>
      <vt:lpstr>黑体</vt:lpstr>
      <vt:lpstr>Times New Roman</vt:lpstr>
      <vt:lpstr>微软雅黑</vt:lpstr>
      <vt:lpstr>Arial Unicode MS</vt:lpstr>
      <vt:lpstr>Calibri</vt:lpstr>
      <vt:lpstr>汉仪旗黑-50S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Sheng xia</dc:creator>
  <cp:lastModifiedBy>WPS_1751534095</cp:lastModifiedBy>
  <cp:revision>39</cp:revision>
  <dcterms:created xsi:type="dcterms:W3CDTF">2023-03-16T09:09:00Z</dcterms:created>
  <dcterms:modified xsi:type="dcterms:W3CDTF">2025-12-23T01:24:51Z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11C2F5AFAA424B45953C32B8ABAC2346_11</vt:lpwstr>
  </property>
  <property fmtid="{D5CDD505-2E9C-101B-9397-08002B2CF9AE}" pid="3" name="KSOProductBuildVer">
    <vt:lpwstr>2052-12.1.0.16729</vt:lpwstr>
  </property>
  <property fmtid="{D5CDD505-2E9C-101B-9397-08002B2CF9AE}" pid="4" name="KSOTemplateUUID">
    <vt:lpwstr>v1.0_mb_lIOe6B7NPfutN2b0+v8ZEA==</vt:lpwstr>
  </property>
</Properties>
</file>